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35"/>
  </p:notesMasterIdLst>
  <p:handoutMasterIdLst>
    <p:handoutMasterId r:id="rId36"/>
  </p:handoutMasterIdLst>
  <p:sldIdLst>
    <p:sldId id="315" r:id="rId2"/>
    <p:sldId id="256" r:id="rId3"/>
    <p:sldId id="278" r:id="rId4"/>
    <p:sldId id="283" r:id="rId5"/>
    <p:sldId id="307" r:id="rId6"/>
    <p:sldId id="279" r:id="rId7"/>
    <p:sldId id="298" r:id="rId8"/>
    <p:sldId id="300" r:id="rId9"/>
    <p:sldId id="299" r:id="rId10"/>
    <p:sldId id="321" r:id="rId11"/>
    <p:sldId id="285" r:id="rId12"/>
    <p:sldId id="319" r:id="rId13"/>
    <p:sldId id="322" r:id="rId14"/>
    <p:sldId id="301" r:id="rId15"/>
    <p:sldId id="317" r:id="rId16"/>
    <p:sldId id="318" r:id="rId17"/>
    <p:sldId id="286" r:id="rId18"/>
    <p:sldId id="287" r:id="rId19"/>
    <p:sldId id="320" r:id="rId20"/>
    <p:sldId id="289" r:id="rId21"/>
    <p:sldId id="290" r:id="rId22"/>
    <p:sldId id="302" r:id="rId23"/>
    <p:sldId id="281" r:id="rId24"/>
    <p:sldId id="280" r:id="rId25"/>
    <p:sldId id="284" r:id="rId26"/>
    <p:sldId id="288" r:id="rId27"/>
    <p:sldId id="295" r:id="rId28"/>
    <p:sldId id="303" r:id="rId29"/>
    <p:sldId id="323" r:id="rId30"/>
    <p:sldId id="263" r:id="rId31"/>
    <p:sldId id="314" r:id="rId32"/>
    <p:sldId id="316" r:id="rId33"/>
    <p:sldId id="27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rednji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vijetli stil 3 - Isticanj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vijetli stil 2 - Isticanj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6541" autoAdjust="0"/>
  </p:normalViewPr>
  <p:slideViewPr>
    <p:cSldViewPr snapToGrid="0">
      <p:cViewPr varScale="1">
        <p:scale>
          <a:sx n="98" d="100"/>
          <a:sy n="98" d="100"/>
        </p:scale>
        <p:origin x="103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E770D878-7D67-45E8-B902-B2783E6C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a:extLst>
              <a:ext uri="{FF2B5EF4-FFF2-40B4-BE49-F238E27FC236}">
                <a16:creationId xmlns:a16="http://schemas.microsoft.com/office/drawing/2014/main" id="{F478EAAD-4DA6-4C05-AAC1-38E24EB342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B38615-DB90-491B-BD74-7E9797E1C122}" type="datetimeFigureOut">
              <a:rPr lang="hr-HR" smtClean="0"/>
              <a:t>4.5.2020.</a:t>
            </a:fld>
            <a:endParaRPr lang="hr-HR"/>
          </a:p>
        </p:txBody>
      </p:sp>
      <p:sp>
        <p:nvSpPr>
          <p:cNvPr id="4" name="Rezervirano mjesto podnožja 3">
            <a:extLst>
              <a:ext uri="{FF2B5EF4-FFF2-40B4-BE49-F238E27FC236}">
                <a16:creationId xmlns:a16="http://schemas.microsoft.com/office/drawing/2014/main" id="{1DC28A84-9DCA-4CF1-BA30-8D07A6FC44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a:extLst>
              <a:ext uri="{FF2B5EF4-FFF2-40B4-BE49-F238E27FC236}">
                <a16:creationId xmlns:a16="http://schemas.microsoft.com/office/drawing/2014/main" id="{B3EB7279-DE4F-4281-949C-67EAB4BF95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57D494-5DC7-4703-BCAE-AAF8E628D07C}" type="slidenum">
              <a:rPr lang="hr-HR" smtClean="0"/>
              <a:t>‹#›</a:t>
            </a:fld>
            <a:endParaRPr lang="hr-HR"/>
          </a:p>
        </p:txBody>
      </p:sp>
    </p:spTree>
    <p:extLst>
      <p:ext uri="{BB962C8B-B14F-4D97-AF65-F5344CB8AC3E}">
        <p14:creationId xmlns:p14="http://schemas.microsoft.com/office/powerpoint/2010/main" val="8032229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7154E-A554-42B0-8B62-3C4685DFCB12}" type="datetimeFigureOut">
              <a:rPr lang="hr-HR" smtClean="0"/>
              <a:t>4.5.2020.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CBC87-1688-4D5D-B19A-521AEE7C656F}" type="slidenum">
              <a:rPr lang="hr-HR" smtClean="0"/>
              <a:t>‹#›</a:t>
            </a:fld>
            <a:endParaRPr lang="hr-HR"/>
          </a:p>
        </p:txBody>
      </p:sp>
    </p:spTree>
    <p:extLst>
      <p:ext uri="{BB962C8B-B14F-4D97-AF65-F5344CB8AC3E}">
        <p14:creationId xmlns:p14="http://schemas.microsoft.com/office/powerpoint/2010/main" val="32862415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359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413243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5854890-8B64-4060-885D-FF4403C71069}"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88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8C896DB1-8C3D-4727-AD96-865BDAE5DCFF}"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21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EECF193-7FBB-41F7-BA73-3565E34FCC83}"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989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5214B14-7E57-4BB2-B594-64C320B5078A}"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7004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5249896-D540-4927-98BE-194EFAFFE2C4}"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229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60F06CC-676C-4826-828C-C1DD886E4D71}"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82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F1BC7227-6996-4291-9141-6F2EE8E4B83E}"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383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097280" y="2582334"/>
            <a:ext cx="4937760" cy="33782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217920" y="2582334"/>
            <a:ext cx="4937760" cy="33782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AA2BDF6-B6A8-42C0-8741-9C2BD801C62C}" type="datetime1">
              <a:rPr lang="en-US" smtClean="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190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AD855B3A-CCCA-4B7B-A046-7D2B9C0797B2}" type="datetime1">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591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2EB0CA-9F79-424A-A6B6-93B3E2369360}" type="datetime1">
              <a:rPr lang="en-US" smtClean="0"/>
              <a:t>5/4/2020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890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429795-4FFA-4612-81AB-B0DB8B13C06F}" type="datetime1">
              <a:rPr lang="en-US" smtClean="0"/>
              <a:t>5/4/2020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451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E3ECA05F-C6B7-4232-9FC4-58354ADDE052}"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01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85C49B1-8257-44F3-B720-CE954B6A643B}" type="datetime1">
              <a:rPr lang="en-US" smtClean="0"/>
              <a:t>5/4/2020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7539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ovi.iusinfo.hr/prijava" TargetMode="External"/><Relationship Id="rId2" Type="http://schemas.openxmlformats.org/officeDocument/2006/relationships/hyperlink" Target="http://novi.iusinfo.hr/"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novi.iusinfo.hr/registracij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http://novi.iusinfo.hr/registracij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mjere.hr/admin/wp-content/uploads/2020/04/NOVA-MJERA-COVID-22-04-2020.-FINALNA-VERZIJA-ii.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www.iusinfo.hr/Services/Entry.aspx?Id=3"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A5BE2E8-3ED7-42D4-B825-1A228BAB9574}"/>
              </a:ext>
            </a:extLst>
          </p:cNvPr>
          <p:cNvSpPr>
            <a:spLocks noGrp="1"/>
          </p:cNvSpPr>
          <p:nvPr>
            <p:ph type="title"/>
          </p:nvPr>
        </p:nvSpPr>
        <p:spPr>
          <a:xfrm>
            <a:off x="329481" y="222134"/>
            <a:ext cx="3482553" cy="3675069"/>
          </a:xfrm>
        </p:spPr>
        <p:txBody>
          <a:bodyPr vert="horz" lIns="91440" tIns="45720" rIns="91440" bIns="45720" rtlCol="0">
            <a:noAutofit/>
          </a:bodyPr>
          <a:lstStyle/>
          <a:p>
            <a:r>
              <a:rPr lang="hr-HR" sz="2400" dirty="0" err="1">
                <a:solidFill>
                  <a:srgbClr val="FFFFFF"/>
                </a:solidFill>
              </a:rPr>
              <a:t>Lexpera</a:t>
            </a:r>
            <a:r>
              <a:rPr lang="hr-HR" sz="2400" dirty="0">
                <a:solidFill>
                  <a:srgbClr val="FFFFFF"/>
                </a:solidFill>
              </a:rPr>
              <a:t> predstavlja novi portal </a:t>
            </a:r>
            <a:r>
              <a:rPr lang="hr-HR" sz="2400" dirty="0">
                <a:solidFill>
                  <a:srgbClr val="FFFFFF"/>
                </a:solidFill>
                <a:hlinkClick r:id="rId2"/>
              </a:rPr>
              <a:t>IUS-INFO</a:t>
            </a:r>
            <a:br>
              <a:rPr lang="hr-HR" sz="2400" dirty="0">
                <a:solidFill>
                  <a:srgbClr val="FFFFFF"/>
                </a:solidFill>
              </a:rPr>
            </a:br>
            <a:br>
              <a:rPr lang="hr-HR" sz="2400" dirty="0">
                <a:solidFill>
                  <a:srgbClr val="FFFFFF"/>
                </a:solidFill>
              </a:rPr>
            </a:br>
            <a:r>
              <a:rPr lang="en-US" sz="2400" dirty="0" err="1">
                <a:solidFill>
                  <a:srgbClr val="FFFFFF"/>
                </a:solidFill>
              </a:rPr>
              <a:t>Ako</a:t>
            </a:r>
            <a:r>
              <a:rPr lang="en-US" sz="2400" dirty="0">
                <a:solidFill>
                  <a:srgbClr val="FFFFFF"/>
                </a:solidFill>
              </a:rPr>
              <a:t> </a:t>
            </a:r>
            <a:r>
              <a:rPr lang="en-US" sz="2400" dirty="0" err="1">
                <a:solidFill>
                  <a:srgbClr val="FFFFFF"/>
                </a:solidFill>
              </a:rPr>
              <a:t>ste</a:t>
            </a:r>
            <a:r>
              <a:rPr lang="en-US" sz="2400" dirty="0">
                <a:solidFill>
                  <a:srgbClr val="FFFFFF"/>
                </a:solidFill>
              </a:rPr>
              <a:t> </a:t>
            </a:r>
            <a:r>
              <a:rPr lang="hr-HR" sz="2400" dirty="0">
                <a:solidFill>
                  <a:srgbClr val="FFFFFF"/>
                </a:solidFill>
              </a:rPr>
              <a:t>naš korisnik </a:t>
            </a:r>
            <a:r>
              <a:rPr lang="en-US" sz="2400" dirty="0">
                <a:solidFill>
                  <a:srgbClr val="FFFFFF"/>
                </a:solidFill>
              </a:rPr>
              <a:t>za </a:t>
            </a:r>
            <a:r>
              <a:rPr lang="en-US" sz="2400" dirty="0" err="1">
                <a:solidFill>
                  <a:srgbClr val="FFFFFF"/>
                </a:solidFill>
              </a:rPr>
              <a:t>pristup</a:t>
            </a:r>
            <a:r>
              <a:rPr lang="en-US" sz="2400" dirty="0">
                <a:solidFill>
                  <a:srgbClr val="FFFFFF"/>
                </a:solidFill>
              </a:rPr>
              <a:t> </a:t>
            </a:r>
            <a:r>
              <a:rPr lang="en-US" sz="2400" dirty="0" err="1">
                <a:solidFill>
                  <a:srgbClr val="FFFFFF"/>
                </a:solidFill>
              </a:rPr>
              <a:t>novom</a:t>
            </a:r>
            <a:r>
              <a:rPr lang="en-US" sz="2400" dirty="0">
                <a:solidFill>
                  <a:srgbClr val="FFFFFF"/>
                </a:solidFill>
              </a:rPr>
              <a:t> </a:t>
            </a:r>
            <a:r>
              <a:rPr lang="en-US" sz="2400" dirty="0" err="1">
                <a:solidFill>
                  <a:srgbClr val="FFFFFF"/>
                </a:solidFill>
              </a:rPr>
              <a:t>portalu</a:t>
            </a:r>
            <a:r>
              <a:rPr lang="en-US" sz="2400" dirty="0">
                <a:solidFill>
                  <a:srgbClr val="FFFFFF"/>
                </a:solidFill>
              </a:rPr>
              <a:t> </a:t>
            </a:r>
            <a:r>
              <a:rPr lang="en-US" sz="2400" dirty="0" err="1">
                <a:solidFill>
                  <a:srgbClr val="FFFFFF"/>
                </a:solidFill>
              </a:rPr>
              <a:t>možete</a:t>
            </a:r>
            <a:r>
              <a:rPr lang="en-US" sz="2400" dirty="0">
                <a:solidFill>
                  <a:srgbClr val="FFFFFF"/>
                </a:solidFill>
              </a:rPr>
              <a:t> </a:t>
            </a:r>
            <a:r>
              <a:rPr lang="en-US" sz="2400" dirty="0" err="1">
                <a:solidFill>
                  <a:srgbClr val="FFFFFF"/>
                </a:solidFill>
              </a:rPr>
              <a:t>koristiti</a:t>
            </a:r>
            <a:r>
              <a:rPr lang="en-US" sz="2400" dirty="0">
                <a:solidFill>
                  <a:srgbClr val="FFFFFF"/>
                </a:solidFill>
              </a:rPr>
              <a:t> </a:t>
            </a:r>
            <a:r>
              <a:rPr lang="en-US" sz="2400" dirty="0" err="1">
                <a:solidFill>
                  <a:srgbClr val="FFFFFF"/>
                </a:solidFill>
              </a:rPr>
              <a:t>Vaše</a:t>
            </a:r>
            <a:r>
              <a:rPr lang="en-US" sz="2400" dirty="0">
                <a:solidFill>
                  <a:srgbClr val="FFFFFF"/>
                </a:solidFill>
              </a:rPr>
              <a:t> </a:t>
            </a:r>
            <a:r>
              <a:rPr lang="en-US" sz="2400" dirty="0" err="1">
                <a:solidFill>
                  <a:srgbClr val="FFFFFF"/>
                </a:solidFill>
              </a:rPr>
              <a:t>postojeće</a:t>
            </a:r>
            <a:r>
              <a:rPr lang="en-US" sz="2400" dirty="0">
                <a:solidFill>
                  <a:srgbClr val="FFFFFF"/>
                </a:solidFill>
              </a:rPr>
              <a:t> </a:t>
            </a:r>
            <a:r>
              <a:rPr lang="en-US" sz="2400" dirty="0" err="1">
                <a:solidFill>
                  <a:srgbClr val="FFFFFF"/>
                </a:solidFill>
              </a:rPr>
              <a:t>korisničko</a:t>
            </a:r>
            <a:r>
              <a:rPr lang="en-US" sz="2400" dirty="0">
                <a:solidFill>
                  <a:srgbClr val="FFFFFF"/>
                </a:solidFill>
              </a:rPr>
              <a:t> </a:t>
            </a:r>
            <a:r>
              <a:rPr lang="en-US" sz="2400" dirty="0" err="1">
                <a:solidFill>
                  <a:srgbClr val="FFFFFF"/>
                </a:solidFill>
              </a:rPr>
              <a:t>ime</a:t>
            </a:r>
            <a:r>
              <a:rPr lang="en-US" sz="2400" dirty="0">
                <a:solidFill>
                  <a:srgbClr val="FFFFFF"/>
                </a:solidFill>
              </a:rPr>
              <a:t> </a:t>
            </a:r>
            <a:r>
              <a:rPr lang="en-US" sz="2400" dirty="0" err="1">
                <a:solidFill>
                  <a:srgbClr val="FFFFFF"/>
                </a:solidFill>
              </a:rPr>
              <a:t>i</a:t>
            </a:r>
            <a:r>
              <a:rPr lang="en-US" sz="2400" dirty="0">
                <a:solidFill>
                  <a:srgbClr val="FFFFFF"/>
                </a:solidFill>
              </a:rPr>
              <a:t> </a:t>
            </a:r>
            <a:r>
              <a:rPr lang="en-US" sz="2400" dirty="0" err="1">
                <a:solidFill>
                  <a:srgbClr val="FFFFFF"/>
                </a:solidFill>
              </a:rPr>
              <a:t>zaporku</a:t>
            </a:r>
            <a:r>
              <a:rPr lang="en-US" sz="2400" dirty="0">
                <a:solidFill>
                  <a:srgbClr val="FFFFFF"/>
                </a:solidFill>
              </a:rPr>
              <a:t>:</a:t>
            </a:r>
            <a:br>
              <a:rPr lang="en-US" sz="2400" dirty="0">
                <a:solidFill>
                  <a:srgbClr val="FFFFFF"/>
                </a:solidFill>
              </a:rPr>
            </a:br>
            <a:br>
              <a:rPr lang="en-US" sz="2400" dirty="0">
                <a:solidFill>
                  <a:srgbClr val="FFFFFF"/>
                </a:solidFill>
              </a:rPr>
            </a:br>
            <a:r>
              <a:rPr lang="en-US" sz="2400" dirty="0">
                <a:solidFill>
                  <a:srgbClr val="FFFFFF"/>
                </a:solidFill>
                <a:hlinkClick r:id="rId3"/>
              </a:rPr>
              <a:t>http://novi.iusinfo.hr/prijava</a:t>
            </a:r>
            <a:endParaRPr lang="en-US" sz="2400" dirty="0">
              <a:solidFill>
                <a:srgbClr val="FFFFFF"/>
              </a:solidFill>
            </a:endParaRPr>
          </a:p>
        </p:txBody>
      </p:sp>
      <p:sp>
        <p:nvSpPr>
          <p:cNvPr id="4" name="Rezervirano mjesto sadržaja 3">
            <a:extLst>
              <a:ext uri="{FF2B5EF4-FFF2-40B4-BE49-F238E27FC236}">
                <a16:creationId xmlns:a16="http://schemas.microsoft.com/office/drawing/2014/main" id="{4438F859-41F0-4002-A9B3-377285D6D6E4}"/>
              </a:ext>
            </a:extLst>
          </p:cNvPr>
          <p:cNvSpPr>
            <a:spLocks noGrp="1"/>
          </p:cNvSpPr>
          <p:nvPr>
            <p:ph idx="1"/>
          </p:nvPr>
        </p:nvSpPr>
        <p:spPr>
          <a:xfrm>
            <a:off x="371128" y="4105213"/>
            <a:ext cx="3084844" cy="2425025"/>
          </a:xfrm>
          <a:prstGeom prst="rect">
            <a:avLst/>
          </a:prstGeom>
        </p:spPr>
        <p:txBody>
          <a:bodyPr vert="horz" lIns="91440" tIns="45720" rIns="91440" bIns="45720" rtlCol="0">
            <a:normAutofit lnSpcReduction="10000"/>
          </a:bodyPr>
          <a:lstStyle/>
          <a:p>
            <a:pPr marL="0" indent="0">
              <a:buNone/>
            </a:pPr>
            <a:r>
              <a:rPr lang="hr-HR" cap="all" spc="200" dirty="0">
                <a:solidFill>
                  <a:srgbClr val="FFFFFF"/>
                </a:solidFill>
                <a:latin typeface="+mj-lt"/>
              </a:rPr>
              <a:t>Ako niste postojeći korisnik </a:t>
            </a:r>
            <a:r>
              <a:rPr lang="en-US" cap="all" spc="200" dirty="0" err="1">
                <a:solidFill>
                  <a:srgbClr val="FFFFFF"/>
                </a:solidFill>
                <a:latin typeface="+mj-lt"/>
              </a:rPr>
              <a:t>Registrirajte</a:t>
            </a:r>
            <a:r>
              <a:rPr lang="en-US" cap="all" spc="200" dirty="0">
                <a:solidFill>
                  <a:srgbClr val="FFFFFF"/>
                </a:solidFill>
                <a:latin typeface="+mj-lt"/>
              </a:rPr>
              <a:t> se </a:t>
            </a:r>
            <a:r>
              <a:rPr lang="en-US" cap="all" spc="200" dirty="0" err="1">
                <a:solidFill>
                  <a:srgbClr val="FFFFFF"/>
                </a:solidFill>
                <a:latin typeface="+mj-lt"/>
              </a:rPr>
              <a:t>i</a:t>
            </a:r>
            <a:r>
              <a:rPr lang="en-US" cap="all" spc="200" dirty="0">
                <a:solidFill>
                  <a:srgbClr val="FFFFFF"/>
                </a:solidFill>
                <a:latin typeface="+mj-lt"/>
              </a:rPr>
              <a:t> </a:t>
            </a:r>
            <a:r>
              <a:rPr lang="en-US" cap="all" spc="200" dirty="0" err="1">
                <a:solidFill>
                  <a:srgbClr val="FFFFFF"/>
                </a:solidFill>
                <a:latin typeface="+mj-lt"/>
              </a:rPr>
              <a:t>isprobajte</a:t>
            </a:r>
            <a:r>
              <a:rPr lang="en-US" cap="all" spc="200" dirty="0">
                <a:solidFill>
                  <a:srgbClr val="FFFFFF"/>
                </a:solidFill>
                <a:latin typeface="+mj-lt"/>
              </a:rPr>
              <a:t> </a:t>
            </a:r>
            <a:r>
              <a:rPr lang="en-US" cap="all" spc="200" dirty="0" err="1">
                <a:solidFill>
                  <a:srgbClr val="FFFFFF"/>
                </a:solidFill>
                <a:latin typeface="+mj-lt"/>
              </a:rPr>
              <a:t>novi</a:t>
            </a:r>
            <a:r>
              <a:rPr lang="en-US" cap="all" spc="200" dirty="0">
                <a:solidFill>
                  <a:srgbClr val="FFFFFF"/>
                </a:solidFill>
                <a:latin typeface="+mj-lt"/>
              </a:rPr>
              <a:t> portal IUS-INFO</a:t>
            </a:r>
            <a:r>
              <a:rPr lang="hr-HR" cap="all" spc="200" dirty="0">
                <a:solidFill>
                  <a:srgbClr val="FFFFFF"/>
                </a:solidFill>
                <a:latin typeface="+mj-lt"/>
              </a:rPr>
              <a:t> besplatno</a:t>
            </a:r>
          </a:p>
          <a:p>
            <a:pPr marL="0" indent="0">
              <a:buNone/>
            </a:pPr>
            <a:br>
              <a:rPr lang="en-US" sz="1500" cap="all" spc="200" dirty="0">
                <a:solidFill>
                  <a:srgbClr val="FFFFFF"/>
                </a:solidFill>
                <a:latin typeface="+mj-lt"/>
              </a:rPr>
            </a:br>
            <a:r>
              <a:rPr lang="en-US" sz="1500" cap="all" spc="200" dirty="0">
                <a:solidFill>
                  <a:srgbClr val="FFFFFF"/>
                </a:solidFill>
                <a:latin typeface="+mj-lt"/>
                <a:hlinkClick r:id="rId4"/>
              </a:rPr>
              <a:t>http://novi.iusinfo.hr/registracija</a:t>
            </a:r>
            <a:endParaRPr lang="en-US" sz="1500" cap="all" spc="200" dirty="0">
              <a:solidFill>
                <a:srgbClr val="FFFFFF"/>
              </a:solidFill>
              <a:latin typeface="+mj-lt"/>
            </a:endParaRPr>
          </a:p>
        </p:txBody>
      </p:sp>
      <p:pic>
        <p:nvPicPr>
          <p:cNvPr id="6" name="Slika 5" descr="Slika na kojoj se prikazuje crveno, računalo&#10;&#10;Opis je automatski generiran">
            <a:extLst>
              <a:ext uri="{FF2B5EF4-FFF2-40B4-BE49-F238E27FC236}">
                <a16:creationId xmlns:a16="http://schemas.microsoft.com/office/drawing/2014/main" id="{1A0C9E88-96CD-454E-8741-3F8ACC72D826}"/>
              </a:ext>
            </a:extLst>
          </p:cNvPr>
          <p:cNvPicPr>
            <a:picLocks noChangeAspect="1"/>
          </p:cNvPicPr>
          <p:nvPr/>
        </p:nvPicPr>
        <p:blipFill rotWithShape="1">
          <a:blip r:embed="rId5"/>
          <a:srcRect l="366" r="15068"/>
          <a:stretch/>
        </p:blipFill>
        <p:spPr>
          <a:xfrm>
            <a:off x="4075043" y="10"/>
            <a:ext cx="8111272" cy="6857990"/>
          </a:xfrm>
          <a:prstGeom prst="rect">
            <a:avLst/>
          </a:prstGeom>
        </p:spPr>
      </p:pic>
      <p:sp>
        <p:nvSpPr>
          <p:cNvPr id="82" name="Rectangle 81">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zervirano mjesto broja slajda 6">
            <a:extLst>
              <a:ext uri="{FF2B5EF4-FFF2-40B4-BE49-F238E27FC236}">
                <a16:creationId xmlns:a16="http://schemas.microsoft.com/office/drawing/2014/main" id="{5635AC08-851F-411D-8A42-5325184D5D0E}"/>
              </a:ext>
            </a:extLst>
          </p:cNvPr>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298662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0CC427-4EF3-453F-A1F4-B087FF032973}"/>
              </a:ext>
            </a:extLst>
          </p:cNvPr>
          <p:cNvSpPr>
            <a:spLocks noGrp="1"/>
          </p:cNvSpPr>
          <p:nvPr>
            <p:ph type="title"/>
          </p:nvPr>
        </p:nvSpPr>
        <p:spPr>
          <a:xfrm>
            <a:off x="1097280" y="426127"/>
            <a:ext cx="10058400" cy="1686758"/>
          </a:xfrm>
        </p:spPr>
        <p:txBody>
          <a:bodyPr>
            <a:normAutofit/>
          </a:bodyPr>
          <a:lstStyle/>
          <a:p>
            <a:pPr marL="91440" indent="-91440" algn="ctr">
              <a:lnSpc>
                <a:spcPct val="90000"/>
              </a:lnSpc>
              <a:spcBef>
                <a:spcPts val="1200"/>
              </a:spcBef>
              <a:spcAft>
                <a:spcPts val="200"/>
              </a:spcAft>
            </a:pPr>
            <a:r>
              <a:rPr lang="hr-HR" sz="2800" b="1" dirty="0">
                <a:latin typeface="+mn-lt"/>
              </a:rPr>
              <a:t>Nejednako trajanje radnog vremena - nastavak</a:t>
            </a:r>
            <a:br>
              <a:rPr lang="hr-HR" sz="2800" b="1" dirty="0">
                <a:latin typeface="+mn-lt"/>
              </a:rPr>
            </a:br>
            <a:br>
              <a:rPr lang="hr-HR" sz="2800" b="1" spc="0" dirty="0">
                <a:solidFill>
                  <a:prstClr val="black">
                    <a:lumMod val="75000"/>
                    <a:lumOff val="25000"/>
                  </a:prstClr>
                </a:solidFill>
                <a:latin typeface="Calibri" panose="020F0502020204030204" pitchFamily="34" charset="0"/>
                <a:ea typeface="+mn-ea"/>
                <a:cs typeface="Calibri" panose="020F0502020204030204" pitchFamily="34" charset="0"/>
              </a:rPr>
            </a:br>
            <a:endParaRPr lang="hr-HR" sz="2800" b="1" dirty="0"/>
          </a:p>
        </p:txBody>
      </p:sp>
      <p:sp>
        <p:nvSpPr>
          <p:cNvPr id="4" name="Pravokutnik 3">
            <a:extLst>
              <a:ext uri="{FF2B5EF4-FFF2-40B4-BE49-F238E27FC236}">
                <a16:creationId xmlns:a16="http://schemas.microsoft.com/office/drawing/2014/main" id="{95322886-A574-46E0-B4C7-2592076568E1}"/>
              </a:ext>
            </a:extLst>
          </p:cNvPr>
          <p:cNvSpPr/>
          <p:nvPr/>
        </p:nvSpPr>
        <p:spPr>
          <a:xfrm>
            <a:off x="1167924" y="1928842"/>
            <a:ext cx="10392509" cy="4893647"/>
          </a:xfrm>
          <a:prstGeom prst="rect">
            <a:avLst/>
          </a:prstGeom>
        </p:spPr>
        <p:txBody>
          <a:bodyPr wrap="square">
            <a:spAutoFit/>
          </a:bodyPr>
          <a:lstStyle/>
          <a:p>
            <a:pPr algn="just"/>
            <a:r>
              <a:rPr lang="hr-HR" b="1" dirty="0"/>
              <a:t>(5) Ako je radno vrijeme radnika nejednako raspoređeno, razdoblje takvog rasporeda </a:t>
            </a:r>
            <a:r>
              <a:rPr lang="hr-HR" b="1" u="sng" dirty="0"/>
              <a:t>ne može biti kraće od mjesec dana niti duže od jedne godine</a:t>
            </a:r>
            <a:r>
              <a:rPr lang="hr-HR" b="1" dirty="0"/>
              <a:t>, te tijekom tako utvrđenog rasporeda, radno vrijeme mora odgovarati radnikovom ugovorenom punom ili nepunom radnom vremenu.</a:t>
            </a:r>
          </a:p>
          <a:p>
            <a:pPr algn="just"/>
            <a:endParaRPr lang="hr-HR" b="1" dirty="0"/>
          </a:p>
          <a:p>
            <a:pPr algn="just"/>
            <a:r>
              <a:rPr lang="hr-HR" b="1" dirty="0"/>
              <a:t>(6) Ako je radno vrijeme radnika nejednako raspoređeno, radnik u tjednu može raditi </a:t>
            </a:r>
            <a:r>
              <a:rPr lang="hr-HR" b="1" u="sng" dirty="0"/>
              <a:t>najviše do pedeset sati</a:t>
            </a:r>
            <a:r>
              <a:rPr lang="hr-HR" b="1" dirty="0"/>
              <a:t>, uključujući prekovremeni rad.</a:t>
            </a:r>
          </a:p>
          <a:p>
            <a:pPr algn="just"/>
            <a:endParaRPr lang="hr-HR" b="1" dirty="0"/>
          </a:p>
          <a:p>
            <a:pPr algn="just"/>
            <a:r>
              <a:rPr lang="hr-HR" b="1" dirty="0"/>
              <a:t>(7) Ako je radno vrijeme radnika nejednako raspoređeno, radnik može raditi </a:t>
            </a:r>
            <a:r>
              <a:rPr lang="hr-HR" b="1" u="sng" dirty="0"/>
              <a:t>najviše do šezdeset sati tjedno, ako je tako ugovoreno kolektivnim ugovorom</a:t>
            </a:r>
            <a:r>
              <a:rPr lang="hr-HR" b="1" dirty="0"/>
              <a:t>, uključujući prekovremeni rad.</a:t>
            </a:r>
          </a:p>
          <a:p>
            <a:pPr algn="just"/>
            <a:endParaRPr lang="hr-HR" b="1" dirty="0"/>
          </a:p>
          <a:p>
            <a:pPr algn="just"/>
            <a:r>
              <a:rPr lang="hr-HR" b="1" dirty="0"/>
              <a:t>(8) Ako je radno vrijeme radnika nejednako raspoređeno, radnik u svakom razdoblju od </a:t>
            </a:r>
            <a:r>
              <a:rPr lang="hr-HR" b="1" u="sng" dirty="0"/>
              <a:t>četiri uzastopna mjeseca, ne smije raditi duže od prosječno četrdeset osam sati tjedno</a:t>
            </a:r>
            <a:r>
              <a:rPr lang="hr-HR" b="1" dirty="0"/>
              <a:t>, uključujući prekovremeni rad.</a:t>
            </a:r>
          </a:p>
          <a:p>
            <a:endParaRPr lang="hr-HR" b="1" dirty="0"/>
          </a:p>
          <a:p>
            <a:r>
              <a:rPr lang="hr-HR" dirty="0"/>
              <a:t>(članak 66. Zakona o radu)</a:t>
            </a:r>
          </a:p>
          <a:p>
            <a:endParaRPr lang="hr-HR" dirty="0"/>
          </a:p>
          <a:p>
            <a:endParaRPr lang="hr-HR" dirty="0"/>
          </a:p>
          <a:p>
            <a:pPr algn="just"/>
            <a:endParaRPr lang="hr-HR" sz="2400" b="1" dirty="0"/>
          </a:p>
        </p:txBody>
      </p:sp>
      <p:sp>
        <p:nvSpPr>
          <p:cNvPr id="6" name="Rezervirano mjesto broja slajda 5">
            <a:extLst>
              <a:ext uri="{FF2B5EF4-FFF2-40B4-BE49-F238E27FC236}">
                <a16:creationId xmlns:a16="http://schemas.microsoft.com/office/drawing/2014/main" id="{276DB1D3-F7ED-457B-B792-A0B347A844AC}"/>
              </a:ext>
            </a:extLst>
          </p:cNvPr>
          <p:cNvSpPr>
            <a:spLocks noGrp="1"/>
          </p:cNvSpPr>
          <p:nvPr>
            <p:ph type="sldNum" sz="quarter" idx="12"/>
          </p:nvPr>
        </p:nvSpPr>
        <p:spPr>
          <a:xfrm>
            <a:off x="280556" y="6459785"/>
            <a:ext cx="654626" cy="365125"/>
          </a:xfrm>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24173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4668DB-AB42-43F6-A7A2-A36907D8E2F0}"/>
              </a:ext>
            </a:extLst>
          </p:cNvPr>
          <p:cNvSpPr>
            <a:spLocks noGrp="1"/>
          </p:cNvSpPr>
          <p:nvPr>
            <p:ph type="title"/>
          </p:nvPr>
        </p:nvSpPr>
        <p:spPr>
          <a:xfrm>
            <a:off x="1097280" y="286603"/>
            <a:ext cx="10058400" cy="894127"/>
          </a:xfrm>
        </p:spPr>
        <p:txBody>
          <a:bodyPr>
            <a:normAutofit/>
          </a:bodyPr>
          <a:lstStyle/>
          <a:p>
            <a:pPr lvl="0" algn="ctr">
              <a:lnSpc>
                <a:spcPct val="90000"/>
              </a:lnSpc>
              <a:spcBef>
                <a:spcPts val="1200"/>
              </a:spcBef>
              <a:spcAft>
                <a:spcPts val="200"/>
              </a:spcAft>
              <a:buClr>
                <a:srgbClr val="D34817"/>
              </a:buClr>
              <a:buSzPct val="100000"/>
            </a:pPr>
            <a:r>
              <a:rPr lang="hr-HR" sz="3600" b="1" spc="0" dirty="0">
                <a:solidFill>
                  <a:schemeClr val="tx1"/>
                </a:solidFill>
                <a:latin typeface="Calibri" panose="020F0502020204030204"/>
                <a:ea typeface="+mn-ea"/>
                <a:cs typeface="+mn-cs"/>
              </a:rPr>
              <a:t>4) PRERASPODJELA RADNOG VREMENA</a:t>
            </a:r>
            <a:endParaRPr lang="hr-HR" sz="3600" b="1" dirty="0">
              <a:solidFill>
                <a:schemeClr val="tx1"/>
              </a:solidFill>
            </a:endParaRPr>
          </a:p>
        </p:txBody>
      </p:sp>
      <p:sp>
        <p:nvSpPr>
          <p:cNvPr id="4" name="Rezervirano mjesto sadržaja 3">
            <a:extLst>
              <a:ext uri="{FF2B5EF4-FFF2-40B4-BE49-F238E27FC236}">
                <a16:creationId xmlns:a16="http://schemas.microsoft.com/office/drawing/2014/main" id="{9EAB86E7-C29D-45D3-A2C5-A3102D950EE4}"/>
              </a:ext>
            </a:extLst>
          </p:cNvPr>
          <p:cNvSpPr>
            <a:spLocks noGrp="1"/>
          </p:cNvSpPr>
          <p:nvPr>
            <p:ph sz="half" idx="2"/>
          </p:nvPr>
        </p:nvSpPr>
        <p:spPr>
          <a:xfrm>
            <a:off x="1158826" y="1819923"/>
            <a:ext cx="9996854" cy="4016323"/>
          </a:xfrm>
        </p:spPr>
        <p:txBody>
          <a:bodyPr>
            <a:normAutofit/>
          </a:bodyPr>
          <a:lstStyle/>
          <a:p>
            <a:pPr algn="just"/>
            <a:r>
              <a:rPr lang="hr-HR" b="1" dirty="0"/>
              <a:t>(1) </a:t>
            </a:r>
            <a:r>
              <a:rPr lang="hr-HR" dirty="0"/>
              <a:t>Ako narav posla to zahtijeva, puno ili nepuno radno vrijeme može se preraspodijeliti tako da </a:t>
            </a:r>
            <a:r>
              <a:rPr lang="hr-HR" b="1" dirty="0"/>
              <a:t>tijekom razdoblja koje ne može biti duže od 12 neprekidnih mjeseci, u jednom razdoblju traje duže, a u drugom razdoblju kraće od punog ili nepunog radnog vremena</a:t>
            </a:r>
            <a:r>
              <a:rPr lang="hr-HR" dirty="0"/>
              <a:t>, na način da prosječno radno vrijeme tijekom trajanja preraspodjele ne smije biti duže od punog ili nepunog radnog vremena.</a:t>
            </a:r>
          </a:p>
          <a:p>
            <a:pPr algn="just"/>
            <a:r>
              <a:rPr lang="hr-HR" b="1" dirty="0"/>
              <a:t>(2) </a:t>
            </a:r>
            <a:r>
              <a:rPr lang="hr-HR" dirty="0"/>
              <a:t>Ako preraspodjela radnog vremena nije ugovorena i uređena kolektivnim ugovorom, odnosno sporazumom sklopljenim između radničkog vijeća i poslodavca, poslodavac je dužan utvrditi plan </a:t>
            </a:r>
            <a:r>
              <a:rPr lang="hr-HR" dirty="0" err="1"/>
              <a:t>preraspodijeljenog</a:t>
            </a:r>
            <a:r>
              <a:rPr lang="hr-HR" dirty="0"/>
              <a:t> radnog vremena s naznakom poslova i broja radnika uključenih u preraspodijeljeno radno vrijeme, te takav plan preraspodjele prethodno dostaviti </a:t>
            </a:r>
            <a:r>
              <a:rPr lang="hr-HR" b="1" dirty="0"/>
              <a:t>inspektoru rada.</a:t>
            </a:r>
          </a:p>
          <a:p>
            <a:pPr algn="just"/>
            <a:r>
              <a:rPr lang="hr-HR" b="1" dirty="0"/>
              <a:t>(3) </a:t>
            </a:r>
            <a:r>
              <a:rPr lang="hr-HR" dirty="0"/>
              <a:t>Preraspodijeljeno radno vrijeme </a:t>
            </a:r>
            <a:r>
              <a:rPr lang="hr-HR" b="1" dirty="0"/>
              <a:t>ne smatra se prekovremenim radom</a:t>
            </a:r>
            <a:r>
              <a:rPr lang="hr-HR" dirty="0"/>
              <a:t>.</a:t>
            </a:r>
          </a:p>
          <a:p>
            <a:pPr marL="0" indent="0">
              <a:buNone/>
            </a:pPr>
            <a:r>
              <a:rPr lang="hr-HR" dirty="0"/>
              <a:t>(čl. 76. Zakona o radu)</a:t>
            </a:r>
          </a:p>
        </p:txBody>
      </p:sp>
      <p:sp>
        <p:nvSpPr>
          <p:cNvPr id="6" name="Rezervirano mjesto broja slajda 5">
            <a:extLst>
              <a:ext uri="{FF2B5EF4-FFF2-40B4-BE49-F238E27FC236}">
                <a16:creationId xmlns:a16="http://schemas.microsoft.com/office/drawing/2014/main" id="{ABC149F1-62C2-409B-8EFE-8AE5FE66BDB4}"/>
              </a:ext>
            </a:extLst>
          </p:cNvPr>
          <p:cNvSpPr>
            <a:spLocks noGrp="1"/>
          </p:cNvSpPr>
          <p:nvPr>
            <p:ph type="sldNum" sz="quarter" idx="12"/>
          </p:nvPr>
        </p:nvSpPr>
        <p:spPr>
          <a:xfrm>
            <a:off x="581892" y="6459785"/>
            <a:ext cx="576934" cy="365125"/>
          </a:xfrm>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176920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a:extLst>
              <a:ext uri="{FF2B5EF4-FFF2-40B4-BE49-F238E27FC236}">
                <a16:creationId xmlns:a16="http://schemas.microsoft.com/office/drawing/2014/main" id="{9EAB86E7-C29D-45D3-A2C5-A3102D950EE4}"/>
              </a:ext>
            </a:extLst>
          </p:cNvPr>
          <p:cNvSpPr>
            <a:spLocks noGrp="1"/>
          </p:cNvSpPr>
          <p:nvPr>
            <p:ph sz="half" idx="2"/>
          </p:nvPr>
        </p:nvSpPr>
        <p:spPr>
          <a:xfrm>
            <a:off x="872302" y="1908698"/>
            <a:ext cx="9996854" cy="4101485"/>
          </a:xfrm>
        </p:spPr>
        <p:txBody>
          <a:bodyPr>
            <a:noAutofit/>
          </a:bodyPr>
          <a:lstStyle/>
          <a:p>
            <a:pPr algn="just"/>
            <a:r>
              <a:rPr lang="hr-HR" sz="1800" b="1" dirty="0"/>
              <a:t>(4) </a:t>
            </a:r>
            <a:r>
              <a:rPr lang="hr-HR" sz="1800" dirty="0"/>
              <a:t>Ako je radno vrijeme preraspodijeljeno, ono tijekom razdoblja u kojem traje duže od punog ili nepunog radnog vremena, uključujući i prekovremeni rad, </a:t>
            </a:r>
            <a:r>
              <a:rPr lang="hr-HR" sz="1800" b="1" dirty="0"/>
              <a:t>ne smije biti duže od 48 sati tjedno</a:t>
            </a:r>
            <a:r>
              <a:rPr lang="hr-HR" sz="1800" dirty="0"/>
              <a:t>.</a:t>
            </a:r>
          </a:p>
          <a:p>
            <a:pPr algn="just"/>
            <a:r>
              <a:rPr lang="hr-HR" sz="1800" b="1" dirty="0"/>
              <a:t>(5) </a:t>
            </a:r>
            <a:r>
              <a:rPr lang="hr-HR" sz="1800" dirty="0"/>
              <a:t>Iznimno od odredbe stavka 4. ovoga članka, preraspodijeljeno radno vrijeme tijekom razdoblja u kojem traje duže od punog ili nepunog radnog vremena može trajati duže od 48 sati tjedno, ali </a:t>
            </a:r>
            <a:r>
              <a:rPr lang="hr-HR" sz="1800" b="1" dirty="0"/>
              <a:t>ne duže od 56 sati tjedno, odnosno 60 sati tjedno ako poslodavac posluje sezonski</a:t>
            </a:r>
            <a:r>
              <a:rPr lang="hr-HR" sz="1800" dirty="0"/>
              <a:t>, </a:t>
            </a:r>
            <a:r>
              <a:rPr lang="hr-HR" sz="1800" b="1" dirty="0"/>
              <a:t>pod uvjetom da je isto predviđeno kolektivnim ugovorom i da radnik dostavi poslodavcu pisanu izjavu o dobrovoljnom pristanku </a:t>
            </a:r>
            <a:r>
              <a:rPr lang="hr-HR" sz="1800" dirty="0"/>
              <a:t>na takav rad.</a:t>
            </a:r>
          </a:p>
          <a:p>
            <a:pPr algn="just"/>
            <a:r>
              <a:rPr lang="hr-HR" sz="1800" b="1" dirty="0"/>
              <a:t>(6) </a:t>
            </a:r>
            <a:r>
              <a:rPr lang="hr-HR" sz="1800" dirty="0"/>
              <a:t>Radnik koji u </a:t>
            </a:r>
            <a:r>
              <a:rPr lang="hr-HR" sz="1800" dirty="0" err="1"/>
              <a:t>preraspodijeljenom</a:t>
            </a:r>
            <a:r>
              <a:rPr lang="hr-HR" sz="1800" dirty="0"/>
              <a:t> radnom vremenu ne pristane na rad duži od 48 sati tjedno, ne smije zbog toga trpjeti štetne posljedice.</a:t>
            </a:r>
          </a:p>
          <a:p>
            <a:pPr algn="just"/>
            <a:r>
              <a:rPr lang="hr-HR" sz="1800" b="1" dirty="0"/>
              <a:t>(7) </a:t>
            </a:r>
            <a:r>
              <a:rPr lang="hr-HR" sz="1800" dirty="0"/>
              <a:t>Poslodavac je dužan inspektoru rada, na njegov zahtjev, dostaviti popis radnika koji su dali pisanu izjavu iz stavka 5. ovoga članka.</a:t>
            </a:r>
          </a:p>
          <a:p>
            <a:pPr algn="just"/>
            <a:r>
              <a:rPr lang="hr-HR" sz="1800" b="1" dirty="0"/>
              <a:t>(8) </a:t>
            </a:r>
            <a:r>
              <a:rPr lang="hr-HR" sz="1800" dirty="0"/>
              <a:t>Preraspodijeljeno </a:t>
            </a:r>
            <a:r>
              <a:rPr lang="hr-HR" sz="1800" b="1" dirty="0"/>
              <a:t>radno vrijeme u razdoblju u kojem traje duže </a:t>
            </a:r>
            <a:r>
              <a:rPr lang="hr-HR" sz="1800" dirty="0"/>
              <a:t>od punog ili nepunog radnog vremena može trajati </a:t>
            </a:r>
            <a:r>
              <a:rPr lang="hr-HR" sz="1800" b="1" dirty="0"/>
              <a:t>najduže četiri mjeseca</a:t>
            </a:r>
            <a:r>
              <a:rPr lang="hr-HR" sz="1800" dirty="0"/>
              <a:t>, osim ako kolektivnim ugovorom nije drukčije određeno, u kojem slučaju ne može trajati duže od 6 mjeseci.</a:t>
            </a:r>
          </a:p>
          <a:p>
            <a:pPr marL="0" indent="0">
              <a:buNone/>
            </a:pPr>
            <a:endParaRPr lang="hr-HR" sz="1800" dirty="0"/>
          </a:p>
          <a:p>
            <a:pPr marL="0" indent="0">
              <a:buNone/>
            </a:pPr>
            <a:endParaRPr lang="hr-HR" sz="1800" b="1" dirty="0"/>
          </a:p>
        </p:txBody>
      </p:sp>
      <p:sp>
        <p:nvSpPr>
          <p:cNvPr id="5" name="Naslov 4">
            <a:extLst>
              <a:ext uri="{FF2B5EF4-FFF2-40B4-BE49-F238E27FC236}">
                <a16:creationId xmlns:a16="http://schemas.microsoft.com/office/drawing/2014/main" id="{AD854466-4697-4B6B-9AF0-0187795B20C5}"/>
              </a:ext>
            </a:extLst>
          </p:cNvPr>
          <p:cNvSpPr>
            <a:spLocks noGrp="1"/>
          </p:cNvSpPr>
          <p:nvPr>
            <p:ph type="title"/>
          </p:nvPr>
        </p:nvSpPr>
        <p:spPr>
          <a:xfrm>
            <a:off x="1097280" y="286604"/>
            <a:ext cx="10058400" cy="929638"/>
          </a:xfrm>
        </p:spPr>
        <p:txBody>
          <a:bodyPr>
            <a:normAutofit/>
          </a:bodyPr>
          <a:lstStyle/>
          <a:p>
            <a:pPr algn="ctr"/>
            <a:r>
              <a:rPr lang="hr-HR" sz="2800" b="1" dirty="0">
                <a:latin typeface="+mn-lt"/>
              </a:rPr>
              <a:t>Preraspodjela - nastavak</a:t>
            </a:r>
          </a:p>
        </p:txBody>
      </p:sp>
      <p:sp>
        <p:nvSpPr>
          <p:cNvPr id="6" name="Rezervirano mjesto broja slajda 5">
            <a:extLst>
              <a:ext uri="{FF2B5EF4-FFF2-40B4-BE49-F238E27FC236}">
                <a16:creationId xmlns:a16="http://schemas.microsoft.com/office/drawing/2014/main" id="{E34A862A-2433-4E25-AE23-842D5710EEEF}"/>
              </a:ext>
            </a:extLst>
          </p:cNvPr>
          <p:cNvSpPr>
            <a:spLocks noGrp="1"/>
          </p:cNvSpPr>
          <p:nvPr>
            <p:ph type="sldNum" sz="quarter" idx="12"/>
          </p:nvPr>
        </p:nvSpPr>
        <p:spPr>
          <a:xfrm>
            <a:off x="207819" y="6459785"/>
            <a:ext cx="1132608" cy="365125"/>
          </a:xfrm>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81829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a:extLst>
              <a:ext uri="{FF2B5EF4-FFF2-40B4-BE49-F238E27FC236}">
                <a16:creationId xmlns:a16="http://schemas.microsoft.com/office/drawing/2014/main" id="{9EAB86E7-C29D-45D3-A2C5-A3102D950EE4}"/>
              </a:ext>
            </a:extLst>
          </p:cNvPr>
          <p:cNvSpPr>
            <a:spLocks noGrp="1"/>
          </p:cNvSpPr>
          <p:nvPr>
            <p:ph sz="half" idx="2"/>
          </p:nvPr>
        </p:nvSpPr>
        <p:spPr>
          <a:xfrm>
            <a:off x="872302" y="2015836"/>
            <a:ext cx="9996854" cy="3761509"/>
          </a:xfrm>
        </p:spPr>
        <p:txBody>
          <a:bodyPr>
            <a:normAutofit/>
          </a:bodyPr>
          <a:lstStyle/>
          <a:p>
            <a:pPr algn="just"/>
            <a:r>
              <a:rPr lang="hr-HR" dirty="0"/>
              <a:t>O obavljanju rada kod kuće </a:t>
            </a:r>
            <a:r>
              <a:rPr lang="hr-HR" b="1" u="sng" dirty="0"/>
              <a:t>odlučuje poslodavac </a:t>
            </a:r>
            <a:r>
              <a:rPr lang="hr-HR" dirty="0"/>
              <a:t>s obzirom na to da u skladu s čl. 7. ZR-a </a:t>
            </a:r>
            <a:r>
              <a:rPr lang="hr-HR" b="1" u="sng" dirty="0"/>
              <a:t>poslodavac ima pravo pobliže odrediti mjesto i način obavljanja rada</a:t>
            </a:r>
            <a:r>
              <a:rPr lang="hr-HR" dirty="0"/>
              <a:t>, poštujući pritom prava i dostojanstvo radnika. Preporučljivo je da poslodavac donese </a:t>
            </a:r>
            <a:r>
              <a:rPr lang="hr-HR" b="1" u="sng" dirty="0"/>
              <a:t>pisanu odluku </a:t>
            </a:r>
            <a:r>
              <a:rPr lang="hr-HR" dirty="0"/>
              <a:t>o radu kod kuće, u kojoj će točno naznačiti hoće li kod kuće raditi svi radnici ili samo određene skupine (primjerice stariji radnici, radnici koji pate od kroničnih bolesti i slično), u kojem razdoblju će radnici raditi od kuće te kako će se odvijati navedeni rad.</a:t>
            </a:r>
          </a:p>
          <a:p>
            <a:pPr algn="just"/>
            <a:r>
              <a:rPr lang="hr-HR" dirty="0"/>
              <a:t>Za obavljanje poslova kod kuće u pravilu bi bilo potrebno, u skladu s čl. 17. ZR-a, sklopiti </a:t>
            </a:r>
            <a:r>
              <a:rPr lang="hr-HR" b="1" u="sng" dirty="0"/>
              <a:t>ugovor o radu na izdvojenom mjestu rada (kod kuće radnika) ili aneks ugovora o radu za obavljanje poslova na izdvojenom mjestu rada</a:t>
            </a:r>
            <a:r>
              <a:rPr lang="hr-HR" dirty="0"/>
              <a:t>. To možda ipak ne bi bilo potrebno ako će radnik kod kuće raditi u kraćem razdoblju te ako u postojećem ugovoru o radu koji je radnik sklopio s poslodavcem stoji da će poslove svojega radnog mjesta obavljati u sjedištu poslodavca i u drugom mjestu po odluci (zahtjevu) poslodavca ili slična formulacija.</a:t>
            </a:r>
          </a:p>
        </p:txBody>
      </p:sp>
      <p:sp>
        <p:nvSpPr>
          <p:cNvPr id="5" name="Naslov 4">
            <a:extLst>
              <a:ext uri="{FF2B5EF4-FFF2-40B4-BE49-F238E27FC236}">
                <a16:creationId xmlns:a16="http://schemas.microsoft.com/office/drawing/2014/main" id="{AD854466-4697-4B6B-9AF0-0187795B20C5}"/>
              </a:ext>
            </a:extLst>
          </p:cNvPr>
          <p:cNvSpPr>
            <a:spLocks noGrp="1"/>
          </p:cNvSpPr>
          <p:nvPr>
            <p:ph type="title"/>
          </p:nvPr>
        </p:nvSpPr>
        <p:spPr>
          <a:xfrm>
            <a:off x="1097280" y="286604"/>
            <a:ext cx="10058400" cy="1102358"/>
          </a:xfrm>
        </p:spPr>
        <p:txBody>
          <a:bodyPr>
            <a:normAutofit/>
          </a:bodyPr>
          <a:lstStyle/>
          <a:p>
            <a:pPr algn="ctr"/>
            <a:r>
              <a:rPr lang="hr-HR" sz="3600" b="1" dirty="0">
                <a:latin typeface="+mn-lt"/>
              </a:rPr>
              <a:t>5) RAD OD KUĆE</a:t>
            </a:r>
          </a:p>
        </p:txBody>
      </p:sp>
      <p:sp>
        <p:nvSpPr>
          <p:cNvPr id="6" name="Rezervirano mjesto broja slajda 5">
            <a:extLst>
              <a:ext uri="{FF2B5EF4-FFF2-40B4-BE49-F238E27FC236}">
                <a16:creationId xmlns:a16="http://schemas.microsoft.com/office/drawing/2014/main" id="{9FE95948-D561-4FF7-A69A-AB6E4A7FF6BA}"/>
              </a:ext>
            </a:extLst>
          </p:cNvPr>
          <p:cNvSpPr>
            <a:spLocks noGrp="1"/>
          </p:cNvSpPr>
          <p:nvPr>
            <p:ph type="sldNum" sz="quarter" idx="12"/>
          </p:nvPr>
        </p:nvSpPr>
        <p:spPr>
          <a:xfrm>
            <a:off x="0" y="6459785"/>
            <a:ext cx="633845" cy="365125"/>
          </a:xfrm>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221944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35C859-9010-4C5A-A627-43897FA84C1D}"/>
              </a:ext>
            </a:extLst>
          </p:cNvPr>
          <p:cNvSpPr>
            <a:spLocks noGrp="1"/>
          </p:cNvSpPr>
          <p:nvPr>
            <p:ph type="title"/>
          </p:nvPr>
        </p:nvSpPr>
        <p:spPr>
          <a:xfrm>
            <a:off x="984380" y="161757"/>
            <a:ext cx="10469880" cy="1654300"/>
          </a:xfrm>
        </p:spPr>
        <p:txBody>
          <a:bodyPr>
            <a:noAutofit/>
          </a:bodyPr>
          <a:lstStyle/>
          <a:p>
            <a:pPr lvl="0" algn="ctr" fontAlgn="base">
              <a:lnSpc>
                <a:spcPct val="90000"/>
              </a:lnSpc>
              <a:spcBef>
                <a:spcPts val="1200"/>
              </a:spcBef>
              <a:spcAft>
                <a:spcPts val="200"/>
              </a:spcAft>
            </a:pPr>
            <a:br>
              <a:rPr lang="hr-HR" sz="2800" b="1" spc="0" dirty="0">
                <a:solidFill>
                  <a:prstClr val="black"/>
                </a:solidFill>
                <a:latin typeface="+mn-lt"/>
                <a:ea typeface="+mn-ea"/>
                <a:cs typeface="+mn-cs"/>
              </a:rPr>
            </a:br>
            <a:r>
              <a:rPr lang="hr-HR" sz="3600" b="1" spc="0" dirty="0">
                <a:solidFill>
                  <a:prstClr val="black"/>
                </a:solidFill>
                <a:latin typeface="+mn-lt"/>
                <a:ea typeface="+mn-ea"/>
                <a:cs typeface="+mn-cs"/>
              </a:rPr>
              <a:t>6) UPUĆIVANJE RADNIKA NA GODIŠNJI ODMOR</a:t>
            </a:r>
            <a:br>
              <a:rPr lang="hr-HR" sz="3600" b="1" spc="0" dirty="0">
                <a:solidFill>
                  <a:prstClr val="black"/>
                </a:solidFill>
                <a:latin typeface="+mn-lt"/>
                <a:ea typeface="+mn-ea"/>
                <a:cs typeface="+mn-cs"/>
              </a:rPr>
            </a:br>
            <a:endParaRPr lang="hr-HR" sz="3600" dirty="0">
              <a:latin typeface="+mn-lt"/>
            </a:endParaRPr>
          </a:p>
        </p:txBody>
      </p:sp>
      <p:sp>
        <p:nvSpPr>
          <p:cNvPr id="3" name="Rezervirano mjesto sadržaja 2">
            <a:extLst>
              <a:ext uri="{FF2B5EF4-FFF2-40B4-BE49-F238E27FC236}">
                <a16:creationId xmlns:a16="http://schemas.microsoft.com/office/drawing/2014/main" id="{CFDF1517-CF5C-43B6-AD9B-1B6D246964F4}"/>
              </a:ext>
            </a:extLst>
          </p:cNvPr>
          <p:cNvSpPr>
            <a:spLocks noGrp="1"/>
          </p:cNvSpPr>
          <p:nvPr>
            <p:ph idx="1"/>
          </p:nvPr>
        </p:nvSpPr>
        <p:spPr>
          <a:xfrm>
            <a:off x="1094642" y="2024110"/>
            <a:ext cx="10061038" cy="4064174"/>
          </a:xfrm>
        </p:spPr>
        <p:txBody>
          <a:bodyPr>
            <a:normAutofit lnSpcReduction="10000"/>
          </a:bodyPr>
          <a:lstStyle/>
          <a:p>
            <a:pPr lvl="1" algn="just" fontAlgn="base">
              <a:buClr>
                <a:srgbClr val="D34817"/>
              </a:buClr>
              <a:buFont typeface="Wingdings" panose="05000000000000000000" pitchFamily="2" charset="2"/>
              <a:buChar char="q"/>
            </a:pPr>
            <a:r>
              <a:rPr lang="hr-HR" sz="2400" dirty="0">
                <a:solidFill>
                  <a:srgbClr val="231F20"/>
                </a:solidFill>
                <a:latin typeface="Minion Pro Cond"/>
              </a:rPr>
              <a:t>    </a:t>
            </a:r>
            <a:r>
              <a:rPr lang="hr-HR" sz="2400" b="1" u="sng" dirty="0">
                <a:solidFill>
                  <a:srgbClr val="231F20"/>
                </a:solidFill>
                <a:latin typeface="Minion Pro Cond"/>
              </a:rPr>
              <a:t>Raspored korištenja godišnjeg odmora utvrđuje poslodavac. </a:t>
            </a:r>
          </a:p>
          <a:p>
            <a:pPr marL="201168" lvl="1" indent="0" algn="just" fontAlgn="base">
              <a:buClr>
                <a:srgbClr val="D34817"/>
              </a:buClr>
              <a:buNone/>
            </a:pPr>
            <a:r>
              <a:rPr lang="hr-HR" sz="2400" b="1" dirty="0">
                <a:solidFill>
                  <a:srgbClr val="231F20"/>
                </a:solidFill>
                <a:latin typeface="Minion Pro Cond"/>
              </a:rPr>
              <a:t>Pri tome se moraju uzeti u obzir potrebe organizacije rada te mogućnost za odmor raspoložive radnicima. (?!?)</a:t>
            </a:r>
          </a:p>
          <a:p>
            <a:pPr marL="201168" lvl="1" indent="0" algn="just" fontAlgn="base">
              <a:buClr>
                <a:srgbClr val="D34817"/>
              </a:buClr>
              <a:buNone/>
            </a:pPr>
            <a:endParaRPr lang="hr-HR" sz="2400" b="1" dirty="0">
              <a:solidFill>
                <a:srgbClr val="231F20"/>
              </a:solidFill>
              <a:latin typeface="Minion Pro Cond"/>
            </a:endParaRPr>
          </a:p>
          <a:p>
            <a:pPr lvl="1" algn="just" fontAlgn="base">
              <a:buClr>
                <a:srgbClr val="D34817"/>
              </a:buClr>
              <a:buFont typeface="Wingdings" panose="05000000000000000000" pitchFamily="2" charset="2"/>
              <a:buChar char="q"/>
            </a:pPr>
            <a:r>
              <a:rPr lang="hr-HR" sz="2400" b="1" dirty="0">
                <a:solidFill>
                  <a:srgbClr val="231F20"/>
                </a:solidFill>
                <a:latin typeface="Minion Pro Cond"/>
              </a:rPr>
              <a:t>    PROBLEM/OGRANIČENJE: Poslodavac mora radnika </a:t>
            </a:r>
            <a:r>
              <a:rPr lang="hr-HR" sz="2400" b="1" u="sng" dirty="0">
                <a:solidFill>
                  <a:srgbClr val="231F20"/>
                </a:solidFill>
                <a:latin typeface="Minion Pro Cond"/>
              </a:rPr>
              <a:t>najmanje 15 dana            prije</a:t>
            </a:r>
            <a:r>
              <a:rPr lang="hr-HR" sz="2400" b="1" dirty="0">
                <a:solidFill>
                  <a:srgbClr val="231F20"/>
                </a:solidFill>
                <a:latin typeface="Minion Pro Cond"/>
              </a:rPr>
              <a:t> korištenja godišnjeg odmora obavijestiti o trajanju godišnjeg odmora i razdoblju njegova korištenja. </a:t>
            </a:r>
            <a:r>
              <a:rPr lang="hr-HR" sz="2400" b="1" u="sng" dirty="0">
                <a:solidFill>
                  <a:srgbClr val="231F20"/>
                </a:solidFill>
                <a:latin typeface="Minion Pro Cond"/>
              </a:rPr>
              <a:t>Ali nema prekršajne sankcije ! </a:t>
            </a:r>
          </a:p>
          <a:p>
            <a:pPr marL="201168" lvl="1" indent="0" algn="just" fontAlgn="base">
              <a:buClr>
                <a:srgbClr val="D34817"/>
              </a:buClr>
              <a:buNone/>
            </a:pPr>
            <a:endParaRPr lang="hr-HR" sz="2400" b="1" u="sng" dirty="0">
              <a:solidFill>
                <a:srgbClr val="231F20"/>
              </a:solidFill>
              <a:latin typeface="Minion Pro Cond"/>
            </a:endParaRPr>
          </a:p>
          <a:p>
            <a:pPr lvl="1" algn="just" fontAlgn="base">
              <a:buClr>
                <a:srgbClr val="D34817"/>
              </a:buClr>
              <a:buFont typeface="Wingdings" panose="05000000000000000000" pitchFamily="2" charset="2"/>
              <a:buChar char="q"/>
            </a:pPr>
            <a:r>
              <a:rPr lang="hr-HR" sz="2400" b="1" u="sng" dirty="0">
                <a:solidFill>
                  <a:srgbClr val="231F20"/>
                </a:solidFill>
                <a:latin typeface="Minion Pro Cond"/>
              </a:rPr>
              <a:t>Radnik ne bi </a:t>
            </a:r>
            <a:r>
              <a:rPr lang="hr-HR" sz="2400" b="1" u="sng" dirty="0" err="1">
                <a:solidFill>
                  <a:srgbClr val="231F20"/>
                </a:solidFill>
                <a:latin typeface="Minion Pro Cond"/>
              </a:rPr>
              <a:t>smio</a:t>
            </a:r>
            <a:r>
              <a:rPr lang="hr-HR" sz="2400" b="1" u="sng" dirty="0">
                <a:solidFill>
                  <a:srgbClr val="231F20"/>
                </a:solidFill>
                <a:latin typeface="Minion Pro Cond"/>
              </a:rPr>
              <a:t> tek iz platne liste saznati da mu je poslodavac pisao godišnji odmor ! Ako se to dogodi – tužba radi omogućavanja korištenja godišnjeg odmora ili radi naknade štete ?</a:t>
            </a:r>
          </a:p>
        </p:txBody>
      </p:sp>
      <p:sp>
        <p:nvSpPr>
          <p:cNvPr id="6" name="Rezervirano mjesto broja slajda 5">
            <a:extLst>
              <a:ext uri="{FF2B5EF4-FFF2-40B4-BE49-F238E27FC236}">
                <a16:creationId xmlns:a16="http://schemas.microsoft.com/office/drawing/2014/main" id="{D4C2157F-887B-4A37-9E0D-006733747FBD}"/>
              </a:ext>
            </a:extLst>
          </p:cNvPr>
          <p:cNvSpPr>
            <a:spLocks noGrp="1"/>
          </p:cNvSpPr>
          <p:nvPr>
            <p:ph type="sldNum" sz="quarter" idx="12"/>
          </p:nvPr>
        </p:nvSpPr>
        <p:spPr>
          <a:xfrm>
            <a:off x="0" y="6459785"/>
            <a:ext cx="623455" cy="365125"/>
          </a:xfrm>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85322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35C859-9010-4C5A-A627-43897FA84C1D}"/>
              </a:ext>
            </a:extLst>
          </p:cNvPr>
          <p:cNvSpPr>
            <a:spLocks noGrp="1"/>
          </p:cNvSpPr>
          <p:nvPr>
            <p:ph type="title"/>
          </p:nvPr>
        </p:nvSpPr>
        <p:spPr>
          <a:xfrm>
            <a:off x="984380" y="161757"/>
            <a:ext cx="10469880" cy="1654300"/>
          </a:xfrm>
        </p:spPr>
        <p:txBody>
          <a:bodyPr>
            <a:noAutofit/>
          </a:bodyPr>
          <a:lstStyle/>
          <a:p>
            <a:pPr lvl="0" algn="ctr" fontAlgn="base">
              <a:lnSpc>
                <a:spcPct val="90000"/>
              </a:lnSpc>
              <a:spcBef>
                <a:spcPts val="1200"/>
              </a:spcBef>
              <a:spcAft>
                <a:spcPts val="200"/>
              </a:spcAft>
            </a:pPr>
            <a:br>
              <a:rPr lang="hr-HR" sz="2800" b="1" spc="0" dirty="0">
                <a:solidFill>
                  <a:prstClr val="black"/>
                </a:solidFill>
                <a:latin typeface="+mn-lt"/>
                <a:ea typeface="+mn-ea"/>
                <a:cs typeface="+mn-cs"/>
              </a:rPr>
            </a:br>
            <a:r>
              <a:rPr lang="hr-HR" sz="3600" b="1" spc="0" dirty="0">
                <a:solidFill>
                  <a:prstClr val="black"/>
                </a:solidFill>
                <a:latin typeface="+mn-lt"/>
                <a:ea typeface="+mn-ea"/>
                <a:cs typeface="+mn-cs"/>
              </a:rPr>
              <a:t>7) PREKID RADA (tzv. slobodni dani)</a:t>
            </a:r>
            <a:br>
              <a:rPr lang="hr-HR" sz="3600" b="1" spc="0" dirty="0">
                <a:solidFill>
                  <a:prstClr val="black"/>
                </a:solidFill>
                <a:latin typeface="+mn-lt"/>
                <a:ea typeface="+mn-ea"/>
                <a:cs typeface="+mn-cs"/>
              </a:rPr>
            </a:br>
            <a:r>
              <a:rPr lang="hr-HR" sz="3600" b="1" spc="0" dirty="0">
                <a:solidFill>
                  <a:prstClr val="black"/>
                </a:solidFill>
                <a:latin typeface="+mn-lt"/>
                <a:ea typeface="+mn-ea"/>
                <a:cs typeface="+mn-cs"/>
              </a:rPr>
              <a:t> </a:t>
            </a:r>
            <a:endParaRPr lang="hr-HR" sz="3600" dirty="0">
              <a:latin typeface="+mn-lt"/>
            </a:endParaRPr>
          </a:p>
        </p:txBody>
      </p:sp>
      <p:sp>
        <p:nvSpPr>
          <p:cNvPr id="3" name="Rezervirano mjesto sadržaja 2">
            <a:extLst>
              <a:ext uri="{FF2B5EF4-FFF2-40B4-BE49-F238E27FC236}">
                <a16:creationId xmlns:a16="http://schemas.microsoft.com/office/drawing/2014/main" id="{CFDF1517-CF5C-43B6-AD9B-1B6D246964F4}"/>
              </a:ext>
            </a:extLst>
          </p:cNvPr>
          <p:cNvSpPr>
            <a:spLocks noGrp="1"/>
          </p:cNvSpPr>
          <p:nvPr>
            <p:ph idx="1"/>
          </p:nvPr>
        </p:nvSpPr>
        <p:spPr>
          <a:xfrm>
            <a:off x="1094642" y="2086252"/>
            <a:ext cx="10061038" cy="4164077"/>
          </a:xfrm>
        </p:spPr>
        <p:txBody>
          <a:bodyPr>
            <a:normAutofit lnSpcReduction="10000"/>
          </a:bodyPr>
          <a:lstStyle/>
          <a:p>
            <a:pPr lvl="1" algn="just" fontAlgn="base">
              <a:buClr>
                <a:srgbClr val="D34817"/>
              </a:buClr>
              <a:buFont typeface="Wingdings" panose="05000000000000000000" pitchFamily="2" charset="2"/>
              <a:buChar char="q"/>
            </a:pPr>
            <a:r>
              <a:rPr lang="hr-HR" sz="2400" dirty="0">
                <a:solidFill>
                  <a:srgbClr val="231F20"/>
                </a:solidFill>
                <a:latin typeface="Minion Pro Cond"/>
              </a:rPr>
              <a:t> </a:t>
            </a:r>
            <a:r>
              <a:rPr lang="hr-HR" sz="2400" b="1" dirty="0">
                <a:solidFill>
                  <a:srgbClr val="231F20"/>
                </a:solidFill>
                <a:latin typeface="Minion Pro Cond"/>
              </a:rPr>
              <a:t>Poslodavac može donijeti odluku o udaljavanju radnika s radnog mjesta ili odluku o prekidu rada bez krivnje radnika. </a:t>
            </a:r>
          </a:p>
          <a:p>
            <a:pPr marL="201168" lvl="1" indent="0" algn="just" fontAlgn="base">
              <a:buClr>
                <a:srgbClr val="D34817"/>
              </a:buClr>
              <a:buNone/>
            </a:pPr>
            <a:endParaRPr lang="hr-HR" sz="2400" b="1" dirty="0">
              <a:solidFill>
                <a:srgbClr val="231F20"/>
              </a:solidFill>
              <a:latin typeface="Minion Pro Cond"/>
            </a:endParaRPr>
          </a:p>
          <a:p>
            <a:pPr lvl="1" algn="just" fontAlgn="base">
              <a:buClr>
                <a:srgbClr val="D34817"/>
              </a:buClr>
              <a:buFont typeface="Wingdings" panose="05000000000000000000" pitchFamily="2" charset="2"/>
              <a:buChar char="q"/>
            </a:pPr>
            <a:r>
              <a:rPr lang="hr-HR" sz="2400" b="1" dirty="0">
                <a:solidFill>
                  <a:srgbClr val="231F20"/>
                </a:solidFill>
                <a:latin typeface="Minion Pro Cond"/>
              </a:rPr>
              <a:t> U tom slučaju poslodavac isplaćuje radniku pripadajuća davanja (doprinose) kao u slučaju da radnik radi te naknadu plaće sukladno članku 95. Zakona o radu. </a:t>
            </a:r>
          </a:p>
          <a:p>
            <a:pPr marL="201168" lvl="1" indent="0" fontAlgn="base">
              <a:buClr>
                <a:srgbClr val="D34817"/>
              </a:buClr>
              <a:buNone/>
            </a:pPr>
            <a:endParaRPr lang="hr-HR" sz="2400" b="1" dirty="0">
              <a:solidFill>
                <a:srgbClr val="231F20"/>
              </a:solidFill>
              <a:latin typeface="Minion Pro Cond"/>
            </a:endParaRPr>
          </a:p>
          <a:p>
            <a:pPr lvl="1" algn="just" fontAlgn="base">
              <a:buClr>
                <a:srgbClr val="D34817"/>
              </a:buClr>
              <a:buFont typeface="Wingdings" panose="05000000000000000000" pitchFamily="2" charset="2"/>
              <a:buChar char="q"/>
            </a:pPr>
            <a:r>
              <a:rPr lang="hr-HR" sz="2400" b="1" dirty="0">
                <a:solidFill>
                  <a:srgbClr val="231F20"/>
                </a:solidFill>
                <a:latin typeface="Minion Pro Cond"/>
              </a:rPr>
              <a:t>  Poslodavac ne bi mogao radnika obvezati da će ove dane/sate koje je bio oslobođen od rada a koji su mu plaćeni, odraditi u nekom narednom periodu (bez naknade), a bez da to bude formalizirano bilo kroz preraspodjelu radnog vremena bilo kroz raspoređivanje radnog vremena u nejednakom trajanju. </a:t>
            </a:r>
          </a:p>
          <a:p>
            <a:pPr lvl="0" fontAlgn="base">
              <a:buClr>
                <a:srgbClr val="D34817"/>
              </a:buClr>
            </a:pPr>
            <a:endParaRPr lang="hr-HR" sz="2400" dirty="0">
              <a:solidFill>
                <a:srgbClr val="231F20"/>
              </a:solidFill>
              <a:latin typeface="Minion Pro Cond"/>
            </a:endParaRPr>
          </a:p>
          <a:p>
            <a:pPr marL="201168" lvl="1" indent="0" fontAlgn="base">
              <a:buClr>
                <a:srgbClr val="D34817"/>
              </a:buClr>
              <a:buNone/>
            </a:pPr>
            <a:endParaRPr lang="hr-HR" sz="2400" dirty="0">
              <a:solidFill>
                <a:srgbClr val="231F20"/>
              </a:solidFill>
              <a:latin typeface="Minion Pro Cond"/>
            </a:endParaRPr>
          </a:p>
          <a:p>
            <a:endParaRPr lang="hr-HR" dirty="0"/>
          </a:p>
        </p:txBody>
      </p:sp>
      <p:sp>
        <p:nvSpPr>
          <p:cNvPr id="6" name="Rezervirano mjesto broja slajda 5">
            <a:extLst>
              <a:ext uri="{FF2B5EF4-FFF2-40B4-BE49-F238E27FC236}">
                <a16:creationId xmlns:a16="http://schemas.microsoft.com/office/drawing/2014/main" id="{A8DBE0EF-BB54-48FE-A24F-A9CAB86F1EA7}"/>
              </a:ext>
            </a:extLst>
          </p:cNvPr>
          <p:cNvSpPr>
            <a:spLocks noGrp="1"/>
          </p:cNvSpPr>
          <p:nvPr>
            <p:ph type="sldNum" sz="quarter" idx="12"/>
          </p:nvPr>
        </p:nvSpPr>
        <p:spPr>
          <a:xfrm>
            <a:off x="155864" y="6459785"/>
            <a:ext cx="477981" cy="365125"/>
          </a:xfrm>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27814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35C859-9010-4C5A-A627-43897FA84C1D}"/>
              </a:ext>
            </a:extLst>
          </p:cNvPr>
          <p:cNvSpPr>
            <a:spLocks noGrp="1"/>
          </p:cNvSpPr>
          <p:nvPr>
            <p:ph type="title"/>
          </p:nvPr>
        </p:nvSpPr>
        <p:spPr>
          <a:xfrm>
            <a:off x="984380" y="390616"/>
            <a:ext cx="10469880" cy="1864311"/>
          </a:xfrm>
        </p:spPr>
        <p:txBody>
          <a:bodyPr>
            <a:noAutofit/>
          </a:bodyPr>
          <a:lstStyle/>
          <a:p>
            <a:pPr lvl="0" algn="ctr" fontAlgn="base">
              <a:lnSpc>
                <a:spcPct val="90000"/>
              </a:lnSpc>
              <a:spcBef>
                <a:spcPts val="1200"/>
              </a:spcBef>
              <a:spcAft>
                <a:spcPts val="200"/>
              </a:spcAft>
            </a:pPr>
            <a:br>
              <a:rPr lang="hr-HR" sz="2800" b="1" spc="0" dirty="0">
                <a:solidFill>
                  <a:prstClr val="black"/>
                </a:solidFill>
                <a:latin typeface="+mn-lt"/>
                <a:ea typeface="+mn-ea"/>
                <a:cs typeface="+mn-cs"/>
              </a:rPr>
            </a:br>
            <a:r>
              <a:rPr lang="hr-HR" sz="3600" b="1" spc="0" dirty="0">
                <a:solidFill>
                  <a:prstClr val="black"/>
                </a:solidFill>
                <a:latin typeface="+mn-lt"/>
                <a:ea typeface="+mn-ea"/>
                <a:cs typeface="+mn-cs"/>
              </a:rPr>
              <a:t>8) NEPLAĆENI DOPUST</a:t>
            </a:r>
            <a:br>
              <a:rPr lang="hr-HR" sz="3600" b="1" spc="0" dirty="0">
                <a:solidFill>
                  <a:prstClr val="black"/>
                </a:solidFill>
                <a:latin typeface="+mn-lt"/>
                <a:ea typeface="+mn-ea"/>
                <a:cs typeface="+mn-cs"/>
              </a:rPr>
            </a:br>
            <a:br>
              <a:rPr lang="hr-HR" sz="3600" b="1" spc="0" dirty="0">
                <a:solidFill>
                  <a:prstClr val="black"/>
                </a:solidFill>
                <a:latin typeface="+mn-lt"/>
                <a:ea typeface="+mn-ea"/>
                <a:cs typeface="+mn-cs"/>
              </a:rPr>
            </a:br>
            <a:r>
              <a:rPr lang="hr-HR" sz="3600" b="1" spc="0" dirty="0">
                <a:solidFill>
                  <a:prstClr val="black"/>
                </a:solidFill>
                <a:latin typeface="+mn-lt"/>
                <a:ea typeface="+mn-ea"/>
                <a:cs typeface="+mn-cs"/>
              </a:rPr>
              <a:t> </a:t>
            </a:r>
            <a:endParaRPr lang="hr-HR" sz="3600" dirty="0">
              <a:latin typeface="+mn-lt"/>
            </a:endParaRPr>
          </a:p>
        </p:txBody>
      </p:sp>
      <p:sp>
        <p:nvSpPr>
          <p:cNvPr id="3" name="Rezervirano mjesto sadržaja 2">
            <a:extLst>
              <a:ext uri="{FF2B5EF4-FFF2-40B4-BE49-F238E27FC236}">
                <a16:creationId xmlns:a16="http://schemas.microsoft.com/office/drawing/2014/main" id="{CFDF1517-CF5C-43B6-AD9B-1B6D246964F4}"/>
              </a:ext>
            </a:extLst>
          </p:cNvPr>
          <p:cNvSpPr>
            <a:spLocks noGrp="1"/>
          </p:cNvSpPr>
          <p:nvPr>
            <p:ph idx="1"/>
          </p:nvPr>
        </p:nvSpPr>
        <p:spPr>
          <a:xfrm>
            <a:off x="1094642" y="1944210"/>
            <a:ext cx="10061038" cy="3924883"/>
          </a:xfrm>
        </p:spPr>
        <p:txBody>
          <a:bodyPr/>
          <a:lstStyle/>
          <a:p>
            <a:pPr marL="201168" lvl="1" indent="0" fontAlgn="base">
              <a:buClr>
                <a:srgbClr val="D34817"/>
              </a:buClr>
              <a:buNone/>
            </a:pPr>
            <a:endParaRPr lang="hr-HR" sz="2400" dirty="0">
              <a:solidFill>
                <a:srgbClr val="231F20"/>
              </a:solidFill>
              <a:latin typeface="Minion Pro Cond"/>
            </a:endParaRPr>
          </a:p>
          <a:p>
            <a:pPr lvl="1" fontAlgn="base">
              <a:buClr>
                <a:srgbClr val="D34817"/>
              </a:buClr>
              <a:buFont typeface="Wingdings" panose="05000000000000000000" pitchFamily="2" charset="2"/>
              <a:buChar char="q"/>
            </a:pPr>
            <a:r>
              <a:rPr lang="hr-HR" sz="2200" dirty="0">
                <a:solidFill>
                  <a:srgbClr val="231F20"/>
                </a:solidFill>
                <a:latin typeface="Minion Pro Cond"/>
              </a:rPr>
              <a:t>            </a:t>
            </a:r>
            <a:r>
              <a:rPr lang="hr-HR" sz="2400" b="1" dirty="0">
                <a:solidFill>
                  <a:schemeClr val="accent1"/>
                </a:solidFill>
                <a:latin typeface="Minion Pro Cond"/>
              </a:rPr>
              <a:t>SAMO NA ZAHTJEV RADNIKA</a:t>
            </a:r>
            <a:r>
              <a:rPr lang="hr-HR" sz="2400" b="1" dirty="0">
                <a:solidFill>
                  <a:srgbClr val="231F20"/>
                </a:solidFill>
                <a:latin typeface="Minion Pro Cond"/>
              </a:rPr>
              <a:t> !</a:t>
            </a:r>
          </a:p>
          <a:p>
            <a:pPr marL="201168" lvl="1" indent="0" fontAlgn="base">
              <a:buClr>
                <a:srgbClr val="D34817"/>
              </a:buClr>
              <a:buNone/>
            </a:pPr>
            <a:endParaRPr lang="hr-HR" sz="2400" b="1" dirty="0">
              <a:solidFill>
                <a:srgbClr val="231F20"/>
              </a:solidFill>
              <a:latin typeface="Minion Pro Cond"/>
            </a:endParaRPr>
          </a:p>
          <a:p>
            <a:pPr lvl="1" fontAlgn="base">
              <a:buClr>
                <a:srgbClr val="D34817"/>
              </a:buClr>
              <a:buFont typeface="Wingdings" panose="05000000000000000000" pitchFamily="2" charset="2"/>
              <a:buChar char="q"/>
            </a:pPr>
            <a:r>
              <a:rPr lang="hr-HR" sz="2400" b="1" dirty="0">
                <a:solidFill>
                  <a:srgbClr val="231F20"/>
                </a:solidFill>
                <a:latin typeface="Minion Pro Cond"/>
              </a:rPr>
              <a:t>          Poslodavac ne može radnika samoinicijativno i jednostrano „uputiti” 	  	    na neplaćeni dopust.</a:t>
            </a:r>
          </a:p>
          <a:p>
            <a:pPr marL="201168" lvl="1" indent="0" fontAlgn="base">
              <a:buClr>
                <a:srgbClr val="D34817"/>
              </a:buClr>
              <a:buNone/>
            </a:pPr>
            <a:endParaRPr lang="hr-HR" sz="2400" b="1" dirty="0">
              <a:solidFill>
                <a:srgbClr val="231F20"/>
              </a:solidFill>
              <a:latin typeface="Minion Pro Cond"/>
            </a:endParaRPr>
          </a:p>
          <a:p>
            <a:pPr lvl="1" fontAlgn="base">
              <a:buClr>
                <a:srgbClr val="D34817"/>
              </a:buClr>
              <a:buFont typeface="Wingdings" panose="05000000000000000000" pitchFamily="2" charset="2"/>
              <a:buChar char="q"/>
            </a:pPr>
            <a:r>
              <a:rPr lang="hr-HR" sz="2400" b="1" dirty="0">
                <a:solidFill>
                  <a:srgbClr val="231F20"/>
                </a:solidFill>
                <a:latin typeface="Minion Pro Cond"/>
              </a:rPr>
              <a:t> 	     </a:t>
            </a:r>
            <a:r>
              <a:rPr lang="hr-HR" sz="2400" b="1" dirty="0"/>
              <a:t>Za vrijeme neplaćenog dopusta prava i obveze iz radnog odnosa 		     miruju. </a:t>
            </a:r>
          </a:p>
          <a:p>
            <a:pPr marL="201168" lvl="1" indent="0">
              <a:buNone/>
            </a:pPr>
            <a:endParaRPr lang="hr-HR" sz="2400" b="1" dirty="0"/>
          </a:p>
        </p:txBody>
      </p:sp>
      <p:sp>
        <p:nvSpPr>
          <p:cNvPr id="6" name="Rezervirano mjesto broja slajda 5">
            <a:extLst>
              <a:ext uri="{FF2B5EF4-FFF2-40B4-BE49-F238E27FC236}">
                <a16:creationId xmlns:a16="http://schemas.microsoft.com/office/drawing/2014/main" id="{830D33E9-5D51-4A27-806C-B0C404CBA76B}"/>
              </a:ext>
            </a:extLst>
          </p:cNvPr>
          <p:cNvSpPr>
            <a:spLocks noGrp="1"/>
          </p:cNvSpPr>
          <p:nvPr>
            <p:ph type="sldNum" sz="quarter" idx="12"/>
          </p:nvPr>
        </p:nvSpPr>
        <p:spPr>
          <a:xfrm>
            <a:off x="72736" y="6459785"/>
            <a:ext cx="696191" cy="365125"/>
          </a:xfrm>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318243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E385C5D-1038-435E-A389-EEBD75F5C61F}"/>
              </a:ext>
            </a:extLst>
          </p:cNvPr>
          <p:cNvSpPr>
            <a:spLocks noGrp="1"/>
          </p:cNvSpPr>
          <p:nvPr>
            <p:ph type="title"/>
          </p:nvPr>
        </p:nvSpPr>
        <p:spPr>
          <a:xfrm>
            <a:off x="2567031" y="1313968"/>
            <a:ext cx="4653195" cy="4383507"/>
          </a:xfrm>
        </p:spPr>
        <p:txBody>
          <a:bodyPr vert="horz" lIns="91440" tIns="45720" rIns="91440" bIns="45720" rtlCol="0" anchor="ctr">
            <a:normAutofit/>
          </a:bodyPr>
          <a:lstStyle/>
          <a:p>
            <a:pPr algn="r" fontAlgn="base"/>
            <a:r>
              <a:rPr lang="hr-HR" sz="4000" b="1" dirty="0">
                <a:latin typeface="+mn-lt"/>
              </a:rPr>
              <a:t>ŠTO AKO JE POSLODAVAC OSTVARIO POTPORU ZA OČUVANJE RADNIH MJESTA?</a:t>
            </a:r>
            <a:endParaRPr lang="en-US" sz="4000" b="1" dirty="0">
              <a:latin typeface="+mn-lt"/>
            </a:endParaRPr>
          </a:p>
        </p:txBody>
      </p:sp>
      <p:sp>
        <p:nvSpPr>
          <p:cNvPr id="3" name="Rezervirano mjesto teksta 2">
            <a:extLst>
              <a:ext uri="{FF2B5EF4-FFF2-40B4-BE49-F238E27FC236}">
                <a16:creationId xmlns:a16="http://schemas.microsoft.com/office/drawing/2014/main" id="{E418191C-FBD8-468E-A8DD-FE75F7CF3DB5}"/>
              </a:ext>
            </a:extLst>
          </p:cNvPr>
          <p:cNvSpPr>
            <a:spLocks noGrp="1"/>
          </p:cNvSpPr>
          <p:nvPr>
            <p:ph type="body" idx="1"/>
          </p:nvPr>
        </p:nvSpPr>
        <p:spPr>
          <a:xfrm>
            <a:off x="7849087" y="1391367"/>
            <a:ext cx="3627093" cy="3849220"/>
          </a:xfrm>
        </p:spPr>
        <p:txBody>
          <a:bodyPr vert="horz" lIns="91440" tIns="45720" rIns="91440" bIns="45720" rtlCol="0" anchor="ctr">
            <a:normAutofit/>
          </a:bodyPr>
          <a:lstStyle/>
          <a:p>
            <a:pPr algn="ctr"/>
            <a:r>
              <a:rPr lang="hr-HR" sz="3200" b="1" dirty="0">
                <a:solidFill>
                  <a:srgbClr val="C00000"/>
                </a:solidFill>
                <a:latin typeface="Calibri" panose="020F0502020204030204" pitchFamily="34" charset="0"/>
                <a:cs typeface="Calibri" panose="020F0502020204030204" pitchFamily="34" charset="0"/>
              </a:rPr>
              <a:t>KOJE SU NJEGOVE OBVEZE PREMA HRVATSKOM ZAVODU ZA ZAPOŠLJAVANJE?</a:t>
            </a:r>
            <a:endParaRPr lang="en-US" sz="3200" b="1" dirty="0">
              <a:solidFill>
                <a:srgbClr val="C00000"/>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zervirano mjesto broja slajda 5">
            <a:extLst>
              <a:ext uri="{FF2B5EF4-FFF2-40B4-BE49-F238E27FC236}">
                <a16:creationId xmlns:a16="http://schemas.microsoft.com/office/drawing/2014/main" id="{5C488EAF-8DF7-4AAC-B7D2-0B029930129B}"/>
              </a:ext>
            </a:extLst>
          </p:cNvPr>
          <p:cNvSpPr>
            <a:spLocks noGrp="1"/>
          </p:cNvSpPr>
          <p:nvPr>
            <p:ph type="sldNum" sz="quarter" idx="12"/>
          </p:nvPr>
        </p:nvSpPr>
        <p:spPr>
          <a:xfrm>
            <a:off x="872836" y="6459785"/>
            <a:ext cx="644237" cy="365125"/>
          </a:xfrm>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447274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1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Rectangle 11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9" name="Straight Connector 11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0" name="Rectangle 1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B70664F-27F2-47E4-A5D6-6213CCD6C07B}"/>
              </a:ext>
            </a:extLst>
          </p:cNvPr>
          <p:cNvSpPr>
            <a:spLocks noGrp="1"/>
          </p:cNvSpPr>
          <p:nvPr>
            <p:ph type="title"/>
          </p:nvPr>
        </p:nvSpPr>
        <p:spPr>
          <a:xfrm>
            <a:off x="1097280" y="758952"/>
            <a:ext cx="10058400" cy="3892168"/>
          </a:xfrm>
        </p:spPr>
        <p:txBody>
          <a:bodyPr vert="horz" lIns="91440" tIns="45720" rIns="91440" bIns="45720" rtlCol="0" anchor="b">
            <a:normAutofit fontScale="90000"/>
          </a:bodyPr>
          <a:lstStyle/>
          <a:p>
            <a:pPr fontAlgn="base"/>
            <a:br>
              <a:rPr lang="en-US" sz="2000" b="1" dirty="0"/>
            </a:br>
            <a:br>
              <a:rPr lang="en-US" sz="2000" b="1" dirty="0">
                <a:latin typeface="+mn-lt"/>
              </a:rPr>
            </a:br>
            <a:br>
              <a:rPr lang="en-US" sz="2000" b="1" dirty="0">
                <a:latin typeface="+mn-lt"/>
              </a:rPr>
            </a:br>
            <a:r>
              <a:rPr lang="hr-HR" sz="2200" b="1" dirty="0">
                <a:latin typeface="+mn-lt"/>
              </a:rPr>
              <a:t>Poslodavac se obvezuje radniku za kojeg je isplaćena Potpora, ISPLATITI PLAĆU sukladno ugovoru o radu, pravilniku o radu, kolektivnom ugovoru ili posebnom propisu, u tekućem mjesecu za prethodni mjesec, a prema priznatom razdoblju isplate Potpore.</a:t>
            </a:r>
            <a:br>
              <a:rPr lang="hr-HR" sz="2200" b="1" dirty="0">
                <a:latin typeface="+mn-lt"/>
              </a:rPr>
            </a:br>
            <a:br>
              <a:rPr lang="hr-HR" sz="2200" b="1" dirty="0">
                <a:latin typeface="+mn-lt"/>
              </a:rPr>
            </a:br>
            <a:r>
              <a:rPr lang="hr-HR" sz="2200" b="1" dirty="0">
                <a:latin typeface="+mn-lt"/>
              </a:rPr>
              <a:t>Poslodavac se obvezuje Zavodu DOSTAVITI DOKAZE O ISPLAĆENOJ PLAĆI za prethodni mjesec najkasnije 5. u tekućem mjesecu u kojem dospijeva isplata Potpore, izuzev za prvu isplatu potpore.</a:t>
            </a:r>
            <a:br>
              <a:rPr lang="hr-HR" sz="2200" b="1" dirty="0">
                <a:latin typeface="+mn-lt"/>
              </a:rPr>
            </a:br>
            <a:br>
              <a:rPr lang="hr-HR" sz="2200" b="1" dirty="0">
                <a:latin typeface="+mn-lt"/>
              </a:rPr>
            </a:br>
            <a:r>
              <a:rPr lang="hr-HR" sz="2200" b="1" dirty="0">
                <a:latin typeface="+mn-lt"/>
              </a:rPr>
              <a:t>Pod dokazima o isplati plaće smatra se oznaka Izvješća o primicima, porezu na dohodak i prirezu te doprinosima za obvezna osiguranja (Obrazac JOPPD) i OIB svakog radnika za kojeg je isplaćena Potpora za svaki mjesec isplate plaće.</a:t>
            </a:r>
            <a:br>
              <a:rPr lang="hr-HR" sz="2200" b="1" dirty="0">
                <a:latin typeface="+mn-lt"/>
              </a:rPr>
            </a:br>
            <a:br>
              <a:rPr lang="hr-HR" sz="2200" b="1" dirty="0">
                <a:latin typeface="+mn-lt"/>
              </a:rPr>
            </a:br>
            <a:r>
              <a:rPr lang="hr-HR" sz="2200" b="1" dirty="0">
                <a:latin typeface="+mn-lt"/>
              </a:rPr>
              <a:t>U svrhu dokaza o isplati plaće kao i kontrole ostalih ugovornih obveza, Zavod od Poslodavca može tražiti i drugu potrebnu dokumentaciju.</a:t>
            </a:r>
            <a:br>
              <a:rPr lang="hr-HR" sz="2200" b="1" dirty="0">
                <a:latin typeface="+mn-lt"/>
              </a:rPr>
            </a:br>
            <a:endParaRPr lang="en-US" sz="2200" dirty="0"/>
          </a:p>
        </p:txBody>
      </p:sp>
      <p:sp>
        <p:nvSpPr>
          <p:cNvPr id="131" name="Rectangle 12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teksta 2">
            <a:extLst>
              <a:ext uri="{FF2B5EF4-FFF2-40B4-BE49-F238E27FC236}">
                <a16:creationId xmlns:a16="http://schemas.microsoft.com/office/drawing/2014/main" id="{DA0EB1A5-6643-4123-AC78-EC6272FAC5FF}"/>
              </a:ext>
            </a:extLst>
          </p:cNvPr>
          <p:cNvSpPr>
            <a:spLocks noGrp="1"/>
          </p:cNvSpPr>
          <p:nvPr>
            <p:ph type="body" idx="1"/>
          </p:nvPr>
        </p:nvSpPr>
        <p:spPr>
          <a:xfrm>
            <a:off x="1100051" y="5225240"/>
            <a:ext cx="10058400" cy="1143000"/>
          </a:xfrm>
        </p:spPr>
        <p:txBody>
          <a:bodyPr vert="horz" lIns="91440" tIns="45720" rIns="91440" bIns="45720" rtlCol="0">
            <a:normAutofit/>
          </a:bodyPr>
          <a:lstStyle/>
          <a:p>
            <a:r>
              <a:rPr lang="hr-HR" b="1" cap="none" dirty="0">
                <a:solidFill>
                  <a:srgbClr val="FFFFFF"/>
                </a:solidFill>
              </a:rPr>
              <a:t>Izvod iz Ugovora o dodjeli potpore za očuvanje radnih mjesta u djelatnostima pogođenima </a:t>
            </a:r>
            <a:r>
              <a:rPr lang="hr-HR" b="1" cap="none" dirty="0" err="1">
                <a:solidFill>
                  <a:srgbClr val="FFFFFF"/>
                </a:solidFill>
              </a:rPr>
              <a:t>koronavirusom</a:t>
            </a:r>
            <a:r>
              <a:rPr lang="hr-HR" b="1" cap="none" dirty="0">
                <a:solidFill>
                  <a:srgbClr val="FFFFFF"/>
                </a:solidFill>
              </a:rPr>
              <a:t> (Epidemijska bolest – COVID-19)</a:t>
            </a:r>
            <a:endParaRPr lang="en-US" cap="none" dirty="0">
              <a:solidFill>
                <a:srgbClr val="FFFFFF"/>
              </a:solidFill>
            </a:endParaRPr>
          </a:p>
        </p:txBody>
      </p:sp>
      <p:sp>
        <p:nvSpPr>
          <p:cNvPr id="132" name="Rectangle 12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zervirano mjesto broja slajda 5">
            <a:extLst>
              <a:ext uri="{FF2B5EF4-FFF2-40B4-BE49-F238E27FC236}">
                <a16:creationId xmlns:a16="http://schemas.microsoft.com/office/drawing/2014/main" id="{52E510E3-E52F-446C-80F6-ED003E5A2254}"/>
              </a:ext>
            </a:extLst>
          </p:cNvPr>
          <p:cNvSpPr>
            <a:spLocks noGrp="1"/>
          </p:cNvSpPr>
          <p:nvPr>
            <p:ph type="sldNum" sz="quarter" idx="12"/>
          </p:nvPr>
        </p:nvSpPr>
        <p:spPr>
          <a:xfrm>
            <a:off x="1097280" y="6459785"/>
            <a:ext cx="565265" cy="365125"/>
          </a:xfrm>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16213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1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Rectangle 11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9" name="Straight Connector 11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0" name="Rectangle 1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B70664F-27F2-47E4-A5D6-6213CCD6C07B}"/>
              </a:ext>
            </a:extLst>
          </p:cNvPr>
          <p:cNvSpPr>
            <a:spLocks noGrp="1"/>
          </p:cNvSpPr>
          <p:nvPr>
            <p:ph type="title"/>
          </p:nvPr>
        </p:nvSpPr>
        <p:spPr>
          <a:xfrm>
            <a:off x="1097280" y="719091"/>
            <a:ext cx="10058400" cy="3932029"/>
          </a:xfrm>
        </p:spPr>
        <p:txBody>
          <a:bodyPr vert="horz" lIns="91440" tIns="45720" rIns="91440" bIns="45720" rtlCol="0" anchor="b">
            <a:normAutofit/>
          </a:bodyPr>
          <a:lstStyle/>
          <a:p>
            <a:pPr fontAlgn="base"/>
            <a:r>
              <a:rPr lang="hr-HR" sz="2000" b="1" dirty="0">
                <a:latin typeface="+mn-lt"/>
              </a:rPr>
              <a:t>Za vrijeme trajanja razdoblja Potpore (od 01.03.2020. do 31.05.2020.) poslodavac se obvezuje </a:t>
            </a:r>
            <a:r>
              <a:rPr lang="hr-HR" sz="2400" b="1" dirty="0">
                <a:latin typeface="+mn-lt"/>
              </a:rPr>
              <a:t>ZADRŽATI BROJ RADNIKA </a:t>
            </a:r>
            <a:r>
              <a:rPr lang="hr-HR" sz="2000" b="1" dirty="0">
                <a:latin typeface="+mn-lt"/>
              </a:rPr>
              <a:t>za koji je isplaćena Potpora.</a:t>
            </a:r>
            <a:br>
              <a:rPr lang="hr-HR" sz="2000" b="1" dirty="0">
                <a:latin typeface="+mn-lt"/>
              </a:rPr>
            </a:br>
            <a:br>
              <a:rPr lang="hr-HR" sz="2000" b="1" dirty="0">
                <a:latin typeface="+mn-lt"/>
              </a:rPr>
            </a:br>
            <a:r>
              <a:rPr lang="hr-HR" sz="2000" b="1" dirty="0">
                <a:latin typeface="+mn-lt"/>
              </a:rPr>
              <a:t>Ukoliko za vrijeme trajanja ugovornog razdoblja dođe do smanjenja broja radnika, a za koji je isplaćena Potpora, Poslodavac se obvezuje odmah, a najkasnije u roku od osam dana, Zavod obavijestiti o razlogu smanjenja broja radnika, uz navođenje razloga i datuma prestanka radnog odnosa.</a:t>
            </a:r>
            <a:br>
              <a:rPr lang="hr-HR" sz="2000" b="1" dirty="0">
                <a:latin typeface="+mn-lt"/>
              </a:rPr>
            </a:br>
            <a:br>
              <a:rPr lang="hr-HR" sz="2000" b="1" dirty="0">
                <a:latin typeface="+mn-lt"/>
              </a:rPr>
            </a:br>
            <a:r>
              <a:rPr lang="hr-HR" sz="2000" b="1" dirty="0">
                <a:latin typeface="+mn-lt"/>
              </a:rPr>
              <a:t>Ukoliko je do smanjenja broja radnika došlo iz opravdanih razloga kao što su: istek ugovora na određeno vrijeme, sporazumni prestanak ugovora o radu na zahtjev radnika, osobno uvjetovani otkaz, odlazak radnika u mirovinu i otkaz zbog skrivljenog ponašanja radnika, Poslodavac ostvaruje pravo na isplatu Potpore za one dane koje je radnik odradio u mjesecu u kojem je došlo do prestanka radnog odnosa. </a:t>
            </a:r>
            <a:endParaRPr lang="hr-HR" sz="2000" dirty="0"/>
          </a:p>
        </p:txBody>
      </p:sp>
      <p:sp>
        <p:nvSpPr>
          <p:cNvPr id="131" name="Rectangle 12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teksta 2">
            <a:extLst>
              <a:ext uri="{FF2B5EF4-FFF2-40B4-BE49-F238E27FC236}">
                <a16:creationId xmlns:a16="http://schemas.microsoft.com/office/drawing/2014/main" id="{DA0EB1A5-6643-4123-AC78-EC6272FAC5FF}"/>
              </a:ext>
            </a:extLst>
          </p:cNvPr>
          <p:cNvSpPr>
            <a:spLocks noGrp="1"/>
          </p:cNvSpPr>
          <p:nvPr>
            <p:ph type="body" idx="1"/>
          </p:nvPr>
        </p:nvSpPr>
        <p:spPr>
          <a:xfrm>
            <a:off x="1100051" y="5225240"/>
            <a:ext cx="10058400" cy="1143000"/>
          </a:xfrm>
        </p:spPr>
        <p:txBody>
          <a:bodyPr vert="horz" lIns="91440" tIns="45720" rIns="91440" bIns="45720" rtlCol="0">
            <a:normAutofit/>
          </a:bodyPr>
          <a:lstStyle/>
          <a:p>
            <a:r>
              <a:rPr lang="hr-HR" b="1" cap="none" dirty="0">
                <a:solidFill>
                  <a:srgbClr val="FFFFFF"/>
                </a:solidFill>
              </a:rPr>
              <a:t>Izvod iz Ugovora o dodjeli potpore za očuvanje radnih mjesta u djelatnostima pogođenima </a:t>
            </a:r>
            <a:r>
              <a:rPr lang="hr-HR" b="1" cap="none" dirty="0" err="1">
                <a:solidFill>
                  <a:srgbClr val="FFFFFF"/>
                </a:solidFill>
              </a:rPr>
              <a:t>koronavirusom</a:t>
            </a:r>
            <a:r>
              <a:rPr lang="hr-HR" b="1" cap="none" dirty="0">
                <a:solidFill>
                  <a:srgbClr val="FFFFFF"/>
                </a:solidFill>
              </a:rPr>
              <a:t> (Epidemijska bolest – COVID-19)</a:t>
            </a:r>
            <a:endParaRPr lang="en-US" cap="none" dirty="0">
              <a:solidFill>
                <a:srgbClr val="FFFFFF"/>
              </a:solidFill>
            </a:endParaRPr>
          </a:p>
        </p:txBody>
      </p:sp>
      <p:sp>
        <p:nvSpPr>
          <p:cNvPr id="132" name="Rectangle 12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zervirano mjesto broja slajda 5">
            <a:extLst>
              <a:ext uri="{FF2B5EF4-FFF2-40B4-BE49-F238E27FC236}">
                <a16:creationId xmlns:a16="http://schemas.microsoft.com/office/drawing/2014/main" id="{A8960EAC-B8DF-44AF-9F76-9351A44A75D6}"/>
              </a:ext>
            </a:extLst>
          </p:cNvPr>
          <p:cNvSpPr>
            <a:spLocks noGrp="1"/>
          </p:cNvSpPr>
          <p:nvPr>
            <p:ph type="sldNum" sz="quarter" idx="12"/>
          </p:nvPr>
        </p:nvSpPr>
        <p:spPr>
          <a:xfrm>
            <a:off x="1" y="6459785"/>
            <a:ext cx="1207658" cy="365125"/>
          </a:xfrm>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65231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AA6B6CC-5FF5-4BA6-93C9-5868AEB1D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A627970-4ECB-40AA-BBF4-5B9F6B052420}"/>
              </a:ext>
            </a:extLst>
          </p:cNvPr>
          <p:cNvSpPr>
            <a:spLocks noGrp="1"/>
          </p:cNvSpPr>
          <p:nvPr>
            <p:ph type="ctrTitle"/>
          </p:nvPr>
        </p:nvSpPr>
        <p:spPr>
          <a:xfrm>
            <a:off x="7028093" y="639097"/>
            <a:ext cx="4579157" cy="4045646"/>
          </a:xfrm>
        </p:spPr>
        <p:txBody>
          <a:bodyPr>
            <a:normAutofit/>
          </a:bodyPr>
          <a:lstStyle/>
          <a:p>
            <a:pPr>
              <a:spcAft>
                <a:spcPts val="800"/>
              </a:spcAft>
            </a:pPr>
            <a:r>
              <a:rPr lang="hr-HR" sz="4000" b="1" dirty="0">
                <a:solidFill>
                  <a:schemeClr val="bg1">
                    <a:lumMod val="50000"/>
                  </a:schemeClr>
                </a:solidFill>
                <a:latin typeface="Corbel" panose="020B0503020204020204" pitchFamily="34" charset="0"/>
                <a:ea typeface="Calibri" panose="020F0502020204030204" pitchFamily="34" charset="0"/>
                <a:cs typeface="Times New Roman" panose="02020603050405020304" pitchFamily="18" charset="0"/>
              </a:rPr>
              <a:t>RADNI ODNOSI U DOBA EPIDEMIJE</a:t>
            </a:r>
            <a:br>
              <a:rPr lang="hr-HR" sz="4000" b="1" dirty="0">
                <a:solidFill>
                  <a:schemeClr val="bg1">
                    <a:lumMod val="50000"/>
                  </a:schemeClr>
                </a:solidFill>
                <a:latin typeface="Corbel" panose="020B0503020204020204" pitchFamily="34" charset="0"/>
                <a:ea typeface="Calibri" panose="020F0502020204030204" pitchFamily="34" charset="0"/>
                <a:cs typeface="Times New Roman" panose="02020603050405020304" pitchFamily="18" charset="0"/>
              </a:rPr>
            </a:br>
            <a:r>
              <a:rPr lang="hr-HR" sz="4000" b="1" dirty="0">
                <a:solidFill>
                  <a:schemeClr val="bg1">
                    <a:lumMod val="50000"/>
                  </a:schemeClr>
                </a:solidFill>
                <a:latin typeface="Corbel" panose="020B0503020204020204" pitchFamily="34" charset="0"/>
                <a:ea typeface="Calibri" panose="020F0502020204030204" pitchFamily="34" charset="0"/>
                <a:cs typeface="Times New Roman" panose="02020603050405020304" pitchFamily="18" charset="0"/>
              </a:rPr>
              <a:t>BOLESTI COVID-19 </a:t>
            </a:r>
            <a:br>
              <a:rPr lang="hr-HR" sz="4000" b="1" dirty="0">
                <a:solidFill>
                  <a:schemeClr val="bg1">
                    <a:lumMod val="50000"/>
                  </a:schemeClr>
                </a:solidFill>
                <a:latin typeface="Corbel" panose="020B0503020204020204" pitchFamily="34" charset="0"/>
                <a:ea typeface="Calibri" panose="020F0502020204030204" pitchFamily="34" charset="0"/>
                <a:cs typeface="Times New Roman" panose="02020603050405020304" pitchFamily="18" charset="0"/>
              </a:rPr>
            </a:br>
            <a:r>
              <a:rPr lang="hr-HR" sz="2400" b="1" dirty="0">
                <a:solidFill>
                  <a:schemeClr val="bg1">
                    <a:lumMod val="50000"/>
                  </a:schemeClr>
                </a:solidFill>
                <a:latin typeface="Corbel" panose="020B0503020204020204" pitchFamily="34" charset="0"/>
                <a:ea typeface="Calibri" panose="020F0502020204030204" pitchFamily="34" charset="0"/>
                <a:cs typeface="Times New Roman" panose="02020603050405020304" pitchFamily="18" charset="0"/>
              </a:rPr>
              <a:t>(SARS-CoV-2)</a:t>
            </a:r>
            <a:br>
              <a:rPr lang="hr-HR" sz="2400" b="1" dirty="0">
                <a:solidFill>
                  <a:schemeClr val="bg1">
                    <a:lumMod val="50000"/>
                  </a:schemeClr>
                </a:solidFill>
                <a:latin typeface="Ebrima" panose="02000000000000000000" pitchFamily="2" charset="0"/>
                <a:ea typeface="Calibri" panose="020F0502020204030204" pitchFamily="34" charset="0"/>
                <a:cs typeface="Times New Roman" panose="02020603050405020304" pitchFamily="18" charset="0"/>
              </a:rPr>
            </a:br>
            <a:r>
              <a:rPr lang="hr-HR" sz="3400" b="1" dirty="0">
                <a:latin typeface="Ebrima" panose="02000000000000000000" pitchFamily="2" charset="0"/>
                <a:ea typeface="Calibri" panose="020F0502020204030204" pitchFamily="34" charset="0"/>
                <a:cs typeface="Times New Roman" panose="02020603050405020304" pitchFamily="18" charset="0"/>
              </a:rPr>
              <a:t>					</a:t>
            </a:r>
            <a:endParaRPr lang="hr-HR" sz="3400" dirty="0"/>
          </a:p>
        </p:txBody>
      </p:sp>
      <p:sp>
        <p:nvSpPr>
          <p:cNvPr id="25" name="Rectangle 24">
            <a:extLst>
              <a:ext uri="{FF2B5EF4-FFF2-40B4-BE49-F238E27FC236}">
                <a16:creationId xmlns:a16="http://schemas.microsoft.com/office/drawing/2014/main" id="{8B032208-1275-4D4B-AA87-363FEB542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65A9A2-8129-4D9C-9FC7-D5C314566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a:extLst>
              <a:ext uri="{FF2B5EF4-FFF2-40B4-BE49-F238E27FC236}">
                <a16:creationId xmlns:a16="http://schemas.microsoft.com/office/drawing/2014/main" id="{7929A9B8-B09C-40F5-82AB-2E17D9D61DA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8336" y="1417076"/>
            <a:ext cx="2784700" cy="1217552"/>
          </a:xfrm>
          <a:prstGeom prst="rect">
            <a:avLst/>
          </a:prstGeom>
          <a:noFill/>
        </p:spPr>
      </p:pic>
      <p:sp>
        <p:nvSpPr>
          <p:cNvPr id="29" name="Rectangle 28">
            <a:extLst>
              <a:ext uri="{FF2B5EF4-FFF2-40B4-BE49-F238E27FC236}">
                <a16:creationId xmlns:a16="http://schemas.microsoft.com/office/drawing/2014/main" id="{AB5BD22B-4352-4E92-A427-42C33BCE0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34094"/>
            <a:ext cx="2567411" cy="1942889"/>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lika 10" descr="Slika na kojoj se prikazuje crtež&#10;&#10;Opis je automatski generiran">
            <a:extLst>
              <a:ext uri="{FF2B5EF4-FFF2-40B4-BE49-F238E27FC236}">
                <a16:creationId xmlns:a16="http://schemas.microsoft.com/office/drawing/2014/main" id="{C8F455EB-99E2-4577-B0FE-277314A757D0}"/>
              </a:ext>
            </a:extLst>
          </p:cNvPr>
          <p:cNvPicPr>
            <a:picLocks noChangeAspect="1"/>
          </p:cNvPicPr>
          <p:nvPr/>
        </p:nvPicPr>
        <p:blipFill>
          <a:blip r:embed="rId3"/>
          <a:stretch>
            <a:fillRect/>
          </a:stretch>
        </p:blipFill>
        <p:spPr>
          <a:xfrm>
            <a:off x="3664752" y="1005173"/>
            <a:ext cx="2295082" cy="608196"/>
          </a:xfrm>
          <a:prstGeom prst="rect">
            <a:avLst/>
          </a:prstGeom>
        </p:spPr>
      </p:pic>
      <p:sp>
        <p:nvSpPr>
          <p:cNvPr id="31" name="Rectangle 30">
            <a:extLst>
              <a:ext uri="{FF2B5EF4-FFF2-40B4-BE49-F238E27FC236}">
                <a16:creationId xmlns:a16="http://schemas.microsoft.com/office/drawing/2014/main" id="{C9B7CEB5-FD0D-4B91-9AC3-03CDAD5DA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601"/>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Slika na kojoj se prikazuje crtež&#10;&#10;Opis je automatski generiran">
            <a:hlinkClick r:id="rId4"/>
            <a:extLst>
              <a:ext uri="{FF2B5EF4-FFF2-40B4-BE49-F238E27FC236}">
                <a16:creationId xmlns:a16="http://schemas.microsoft.com/office/drawing/2014/main" id="{EABB20A3-80C9-4CF0-9225-E6D8F490B0E8}"/>
              </a:ext>
            </a:extLst>
          </p:cNvPr>
          <p:cNvPicPr>
            <a:picLocks noChangeAspect="1"/>
          </p:cNvPicPr>
          <p:nvPr/>
        </p:nvPicPr>
        <p:blipFill>
          <a:blip r:embed="rId5"/>
          <a:stretch>
            <a:fillRect/>
          </a:stretch>
        </p:blipFill>
        <p:spPr>
          <a:xfrm>
            <a:off x="458337" y="4684743"/>
            <a:ext cx="2784700" cy="515169"/>
          </a:xfrm>
          <a:prstGeom prst="rect">
            <a:avLst/>
          </a:prstGeom>
        </p:spPr>
      </p:pic>
      <p:sp>
        <p:nvSpPr>
          <p:cNvPr id="33" name="Rectangle 32">
            <a:extLst>
              <a:ext uri="{FF2B5EF4-FFF2-40B4-BE49-F238E27FC236}">
                <a16:creationId xmlns:a16="http://schemas.microsoft.com/office/drawing/2014/main" id="{111ED41C-5BE5-4283-98EC-0541EAED8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lika 8" descr="Slika na kojoj se prikazuje crtež&#10;&#10;Opis je automatski generiran">
            <a:extLst>
              <a:ext uri="{FF2B5EF4-FFF2-40B4-BE49-F238E27FC236}">
                <a16:creationId xmlns:a16="http://schemas.microsoft.com/office/drawing/2014/main" id="{F2EE082A-2229-4449-89FA-7D240D3B94FD}"/>
              </a:ext>
            </a:extLst>
          </p:cNvPr>
          <p:cNvPicPr>
            <a:picLocks noChangeAspect="1"/>
          </p:cNvPicPr>
          <p:nvPr/>
        </p:nvPicPr>
        <p:blipFill>
          <a:blip r:embed="rId6"/>
          <a:stretch>
            <a:fillRect/>
          </a:stretch>
        </p:blipFill>
        <p:spPr>
          <a:xfrm>
            <a:off x="3664752" y="2867348"/>
            <a:ext cx="2295082" cy="2700096"/>
          </a:xfrm>
          <a:prstGeom prst="rect">
            <a:avLst/>
          </a:prstGeom>
        </p:spPr>
      </p:pic>
      <p:cxnSp>
        <p:nvCxnSpPr>
          <p:cNvPr id="35" name="Straight Connector 34">
            <a:extLst>
              <a:ext uri="{FF2B5EF4-FFF2-40B4-BE49-F238E27FC236}">
                <a16:creationId xmlns:a16="http://schemas.microsoft.com/office/drawing/2014/main" id="{5611CA4A-B4C9-4613-83D3-BFBB740F18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4702" y="4343400"/>
            <a:ext cx="39319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B007485-425F-423A-9E4C-B90852F9C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7FCD21E4-DDAD-4527-8F56-408EADC87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Naslov 1">
            <a:extLst>
              <a:ext uri="{FF2B5EF4-FFF2-40B4-BE49-F238E27FC236}">
                <a16:creationId xmlns:a16="http://schemas.microsoft.com/office/drawing/2014/main" id="{0F255D03-83FF-4231-B828-CF84BD60E350}"/>
              </a:ext>
            </a:extLst>
          </p:cNvPr>
          <p:cNvSpPr txBox="1">
            <a:spLocks/>
          </p:cNvSpPr>
          <p:nvPr/>
        </p:nvSpPr>
        <p:spPr>
          <a:xfrm>
            <a:off x="8431527" y="5220053"/>
            <a:ext cx="1772287" cy="74375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spcAft>
                <a:spcPts val="800"/>
              </a:spcAft>
            </a:pPr>
            <a:br>
              <a:rPr lang="hr-HR" sz="1600" b="1" dirty="0">
                <a:solidFill>
                  <a:srgbClr val="FF0000"/>
                </a:solidFill>
                <a:latin typeface="Ebrima" panose="02000000000000000000" pitchFamily="2" charset="0"/>
                <a:ea typeface="Calibri" panose="020F0502020204030204" pitchFamily="34" charset="0"/>
                <a:cs typeface="Times New Roman" panose="02020603050405020304" pitchFamily="18" charset="0"/>
              </a:rPr>
            </a:br>
            <a:br>
              <a:rPr lang="hr-HR" sz="1600" b="1" dirty="0">
                <a:solidFill>
                  <a:srgbClr val="FF0000"/>
                </a:solidFill>
                <a:latin typeface="Ebrima" panose="02000000000000000000" pitchFamily="2" charset="0"/>
                <a:ea typeface="Calibri" panose="020F0502020204030204" pitchFamily="34" charset="0"/>
                <a:cs typeface="Times New Roman" panose="02020603050405020304" pitchFamily="18" charset="0"/>
              </a:rPr>
            </a:br>
            <a:r>
              <a:rPr lang="hr-HR" sz="1600" b="1" dirty="0">
                <a:solidFill>
                  <a:schemeClr val="bg1">
                    <a:lumMod val="50000"/>
                  </a:schemeClr>
                </a:solidFill>
                <a:latin typeface="Ebrima" panose="02000000000000000000" pitchFamily="2" charset="0"/>
                <a:ea typeface="Calibri" panose="020F0502020204030204" pitchFamily="34" charset="0"/>
                <a:cs typeface="Times New Roman" panose="02020603050405020304" pitchFamily="18" charset="0"/>
              </a:rPr>
              <a:t>04. svibnja 2020. godine</a:t>
            </a:r>
            <a:br>
              <a:rPr lang="hr-HR"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hr-HR" sz="1600" dirty="0">
              <a:solidFill>
                <a:srgbClr val="FF0000"/>
              </a:solidFill>
            </a:endParaRPr>
          </a:p>
        </p:txBody>
      </p:sp>
    </p:spTree>
    <p:extLst>
      <p:ext uri="{BB962C8B-B14F-4D97-AF65-F5344CB8AC3E}">
        <p14:creationId xmlns:p14="http://schemas.microsoft.com/office/powerpoint/2010/main" val="164917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2E398B8E-138D-46A9-9802-F73F8817F322}"/>
              </a:ext>
            </a:extLst>
          </p:cNvPr>
          <p:cNvSpPr>
            <a:spLocks noGrp="1"/>
          </p:cNvSpPr>
          <p:nvPr>
            <p:ph type="title"/>
          </p:nvPr>
        </p:nvSpPr>
        <p:spPr>
          <a:xfrm>
            <a:off x="1066800" y="5252936"/>
            <a:ext cx="10058400" cy="1028715"/>
          </a:xfrm>
        </p:spPr>
        <p:txBody>
          <a:bodyPr vert="horz" lIns="91440" tIns="45720" rIns="91440" bIns="45720" rtlCol="0" anchor="ctr">
            <a:normAutofit/>
          </a:bodyPr>
          <a:lstStyle/>
          <a:p>
            <a:pPr algn="ctr"/>
            <a:r>
              <a:rPr lang="hr-HR" sz="3200" b="1" dirty="0">
                <a:solidFill>
                  <a:srgbClr val="FFFFFF"/>
                </a:solidFill>
              </a:rPr>
              <a:t>Ta druga kršenja radničkih prava – neće za posljedicu imati gubitak potpore !</a:t>
            </a:r>
            <a:endParaRPr lang="en-US" sz="3200" b="1" dirty="0">
              <a:solidFill>
                <a:srgbClr val="FFFFFF"/>
              </a:solidFill>
            </a:endParaRPr>
          </a:p>
        </p:txBody>
      </p:sp>
      <p:sp>
        <p:nvSpPr>
          <p:cNvPr id="3" name="Pravokutnik 2">
            <a:extLst>
              <a:ext uri="{FF2B5EF4-FFF2-40B4-BE49-F238E27FC236}">
                <a16:creationId xmlns:a16="http://schemas.microsoft.com/office/drawing/2014/main" id="{2A33A207-1F8F-45AD-A24D-AC09D8502F49}"/>
              </a:ext>
            </a:extLst>
          </p:cNvPr>
          <p:cNvSpPr/>
          <p:nvPr/>
        </p:nvSpPr>
        <p:spPr>
          <a:xfrm>
            <a:off x="675409" y="295440"/>
            <a:ext cx="11286526" cy="4674744"/>
          </a:xfrm>
          <a:prstGeom prst="rect">
            <a:avLst/>
          </a:prstGeom>
        </p:spPr>
        <p:txBody>
          <a:bodyPr vert="horz" lIns="0" tIns="45720" rIns="0" bIns="45720" rtlCol="0">
            <a:normAutofit/>
          </a:bodyPr>
          <a:lstStyle/>
          <a:p>
            <a:pPr algn="just" defTabSz="914400" fontAlgn="base">
              <a:lnSpc>
                <a:spcPct val="90000"/>
              </a:lnSpc>
              <a:spcAft>
                <a:spcPts val="600"/>
              </a:spcAft>
              <a:buClr>
                <a:schemeClr val="accent1"/>
              </a:buClr>
              <a:buFont typeface="Calibri" panose="020F0502020204030204" pitchFamily="34" charset="0"/>
            </a:pPr>
            <a:endParaRPr lang="hr-HR" sz="2800" b="1" dirty="0">
              <a:solidFill>
                <a:schemeClr val="tx1">
                  <a:lumMod val="75000"/>
                  <a:lumOff val="25000"/>
                </a:schemeClr>
              </a:solidFill>
            </a:endParaRPr>
          </a:p>
          <a:p>
            <a:pPr algn="just" defTabSz="914400" fontAlgn="base">
              <a:lnSpc>
                <a:spcPct val="90000"/>
              </a:lnSpc>
              <a:spcAft>
                <a:spcPts val="600"/>
              </a:spcAft>
              <a:buClr>
                <a:schemeClr val="accent1"/>
              </a:buClr>
              <a:buFont typeface="Calibri" panose="020F0502020204030204" pitchFamily="34" charset="0"/>
            </a:pPr>
            <a:r>
              <a:rPr lang="hr-HR" sz="2400" b="1" dirty="0">
                <a:solidFill>
                  <a:schemeClr val="tx1">
                    <a:lumMod val="75000"/>
                    <a:lumOff val="25000"/>
                  </a:schemeClr>
                </a:solidFill>
              </a:rPr>
              <a:t>Dakle, jedine obveze poslodavca koji je ostvario pravo na Potporu za očuvanje radnih mjesta su da radniku za kojeg je ostvarena potpora ISPLATI PLAĆU sukladno ugovoru, pravilniku o radu, kolektivnom ugovoru ili posebnom propisu te da ZADRŽI BROJ RADNIKA za koji je isplaćena potpora. </a:t>
            </a:r>
          </a:p>
          <a:p>
            <a:pPr algn="just" defTabSz="914400" fontAlgn="base">
              <a:lnSpc>
                <a:spcPct val="90000"/>
              </a:lnSpc>
              <a:spcAft>
                <a:spcPts val="600"/>
              </a:spcAft>
              <a:buClr>
                <a:schemeClr val="accent1"/>
              </a:buClr>
              <a:buFont typeface="Calibri" panose="020F0502020204030204" pitchFamily="34" charset="0"/>
            </a:pPr>
            <a:endParaRPr lang="hr-HR" sz="2400" b="1" dirty="0">
              <a:solidFill>
                <a:schemeClr val="tx1">
                  <a:lumMod val="75000"/>
                  <a:lumOff val="25000"/>
                </a:schemeClr>
              </a:solidFill>
            </a:endParaRPr>
          </a:p>
          <a:p>
            <a:pPr algn="just" defTabSz="914400" fontAlgn="base">
              <a:lnSpc>
                <a:spcPct val="90000"/>
              </a:lnSpc>
              <a:spcAft>
                <a:spcPts val="600"/>
              </a:spcAft>
              <a:buClr>
                <a:schemeClr val="accent1"/>
              </a:buClr>
              <a:buFont typeface="Calibri" panose="020F0502020204030204" pitchFamily="34" charset="0"/>
            </a:pPr>
            <a:r>
              <a:rPr lang="hr-HR" sz="2400" b="1" dirty="0">
                <a:solidFill>
                  <a:schemeClr val="tx1">
                    <a:lumMod val="75000"/>
                    <a:lumOff val="25000"/>
                  </a:schemeClr>
                </a:solidFill>
              </a:rPr>
              <a:t>HZZ nema instrumentarij i nije ovlašteno tijelo koji bi utvrđivalo eventualna druga kršenja radničkih prava. To ostaje u domeni inspekcije rada, prekršajnih postupaka te klasičnih radnih sporova u kojima radnici od poslodavca traže ostvarivanje svojih prava za koja smatraju da su im povrijeđena. </a:t>
            </a:r>
            <a:endParaRPr lang="en-US" sz="2400" b="1" dirty="0">
              <a:solidFill>
                <a:schemeClr val="tx1">
                  <a:lumMod val="75000"/>
                  <a:lumOff val="25000"/>
                </a:schemeClr>
              </a:solidFill>
            </a:endParaRPr>
          </a:p>
        </p:txBody>
      </p:sp>
      <p:sp>
        <p:nvSpPr>
          <p:cNvPr id="25" name="Rectangle 17">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zervirano mjesto broja slajda 5">
            <a:extLst>
              <a:ext uri="{FF2B5EF4-FFF2-40B4-BE49-F238E27FC236}">
                <a16:creationId xmlns:a16="http://schemas.microsoft.com/office/drawing/2014/main" id="{2C8F3405-9082-40D0-9CA2-866D7019980A}"/>
              </a:ext>
            </a:extLst>
          </p:cNvPr>
          <p:cNvSpPr>
            <a:spLocks noGrp="1"/>
          </p:cNvSpPr>
          <p:nvPr>
            <p:ph type="sldNum" sz="quarter" idx="12"/>
          </p:nvPr>
        </p:nvSpPr>
        <p:spPr>
          <a:xfrm>
            <a:off x="124692" y="6459785"/>
            <a:ext cx="550717" cy="365125"/>
          </a:xfrm>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96569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118176-A6E0-43B9-B0FB-684186AE6699}"/>
              </a:ext>
            </a:extLst>
          </p:cNvPr>
          <p:cNvSpPr>
            <a:spLocks noGrp="1"/>
          </p:cNvSpPr>
          <p:nvPr>
            <p:ph type="title"/>
          </p:nvPr>
        </p:nvSpPr>
        <p:spPr>
          <a:xfrm>
            <a:off x="350195" y="1478604"/>
            <a:ext cx="3200400" cy="2481525"/>
          </a:xfrm>
        </p:spPr>
        <p:txBody>
          <a:bodyPr>
            <a:normAutofit fontScale="90000"/>
          </a:bodyPr>
          <a:lstStyle/>
          <a:p>
            <a:pPr algn="ctr"/>
            <a:r>
              <a:rPr lang="hr-HR" b="1" dirty="0"/>
              <a:t>SMANJENJE BROJA RADNIKA UNATOČ POTPORI ?</a:t>
            </a:r>
            <a:br>
              <a:rPr lang="hr-HR" b="1" dirty="0"/>
            </a:br>
            <a:br>
              <a:rPr lang="hr-HR" b="1" dirty="0"/>
            </a:br>
            <a:endParaRPr lang="hr-HR" b="1" dirty="0"/>
          </a:p>
        </p:txBody>
      </p:sp>
      <p:sp>
        <p:nvSpPr>
          <p:cNvPr id="3" name="Rezervirano mjesto sadržaja 2">
            <a:extLst>
              <a:ext uri="{FF2B5EF4-FFF2-40B4-BE49-F238E27FC236}">
                <a16:creationId xmlns:a16="http://schemas.microsoft.com/office/drawing/2014/main" id="{27E8A872-AAD4-48A8-BCCE-1CD02C3E92EB}"/>
              </a:ext>
            </a:extLst>
          </p:cNvPr>
          <p:cNvSpPr>
            <a:spLocks noGrp="1"/>
          </p:cNvSpPr>
          <p:nvPr>
            <p:ph idx="1"/>
          </p:nvPr>
        </p:nvSpPr>
        <p:spPr>
          <a:xfrm>
            <a:off x="4314548" y="464717"/>
            <a:ext cx="6968970" cy="5840487"/>
          </a:xfrm>
        </p:spPr>
        <p:txBody>
          <a:bodyPr>
            <a:normAutofit fontScale="92500" lnSpcReduction="10000"/>
          </a:bodyPr>
          <a:lstStyle/>
          <a:p>
            <a:pPr algn="ctr" fontAlgn="base"/>
            <a:endParaRPr lang="hr-HR" b="1" dirty="0">
              <a:solidFill>
                <a:srgbClr val="231F20"/>
              </a:solidFill>
              <a:latin typeface="Calibri" panose="020F0502020204030204" pitchFamily="34" charset="0"/>
              <a:cs typeface="Calibri" panose="020F0502020204030204" pitchFamily="34" charset="0"/>
            </a:endParaRPr>
          </a:p>
          <a:p>
            <a:r>
              <a:rPr lang="hr-HR" dirty="0"/>
              <a:t>Poslodavac gubi pravo na potporu ukoliko je od 20. ožujka 2020.g. do trenutka isplate potpore imao pad zaposlenosti veći: </a:t>
            </a:r>
          </a:p>
          <a:p>
            <a:r>
              <a:rPr lang="hr-HR" dirty="0">
                <a:sym typeface="Symbol" panose="05050102010706020507" pitchFamily="18" charset="2"/>
              </a:rPr>
              <a:t></a:t>
            </a:r>
            <a:r>
              <a:rPr lang="hr-HR" dirty="0"/>
              <a:t> od 40 % kod poslodavaca koji zapošljavaju do 10 radnika, </a:t>
            </a:r>
          </a:p>
          <a:p>
            <a:r>
              <a:rPr lang="hr-HR" dirty="0">
                <a:sym typeface="Symbol" panose="05050102010706020507" pitchFamily="18" charset="2"/>
              </a:rPr>
              <a:t></a:t>
            </a:r>
            <a:r>
              <a:rPr lang="hr-HR" dirty="0"/>
              <a:t> od 20% Mala poduzeća, </a:t>
            </a:r>
          </a:p>
          <a:p>
            <a:r>
              <a:rPr lang="hr-HR" dirty="0">
                <a:sym typeface="Symbol" panose="05050102010706020507" pitchFamily="18" charset="2"/>
              </a:rPr>
              <a:t></a:t>
            </a:r>
            <a:r>
              <a:rPr lang="hr-HR" dirty="0"/>
              <a:t> od 15% Srednja poduzeća, </a:t>
            </a:r>
          </a:p>
          <a:p>
            <a:r>
              <a:rPr lang="hr-HR" dirty="0">
                <a:sym typeface="Symbol" panose="05050102010706020507" pitchFamily="18" charset="2"/>
              </a:rPr>
              <a:t></a:t>
            </a:r>
            <a:r>
              <a:rPr lang="hr-HR" dirty="0"/>
              <a:t> i 10% Velika poduzeća. </a:t>
            </a:r>
          </a:p>
          <a:p>
            <a:pPr algn="just"/>
            <a:r>
              <a:rPr lang="hr-HR" dirty="0"/>
              <a:t>U isto ne ulazi istek ugovora o radu na određeno vrijeme, odlazak radnika u mirovinu i otkaz skrivljenim ponašanjem radnika.</a:t>
            </a:r>
          </a:p>
          <a:p>
            <a:pPr marL="0" indent="0" algn="ctr" fontAlgn="base">
              <a:buNone/>
            </a:pPr>
            <a:r>
              <a:rPr lang="hr-HR" dirty="0">
                <a:hlinkClick r:id="rId2"/>
              </a:rPr>
              <a:t>http://mjere.hr/admin/wp-content/uploads/2020/04/NOVA-MJERA-COVID-22-04-2020.-FINALNA-VERZIJA-ii.pdf</a:t>
            </a:r>
            <a:endParaRPr lang="hr-HR" dirty="0"/>
          </a:p>
          <a:p>
            <a:pPr marL="0" indent="0" algn="ctr" fontAlgn="base">
              <a:buNone/>
            </a:pPr>
            <a:endParaRPr lang="hr-HR" b="1" dirty="0">
              <a:solidFill>
                <a:srgbClr val="231F20"/>
              </a:solidFill>
              <a:latin typeface="Calibri" panose="020F0502020204030204" pitchFamily="34" charset="0"/>
              <a:cs typeface="Calibri" panose="020F0502020204030204" pitchFamily="34" charset="0"/>
            </a:endParaRPr>
          </a:p>
          <a:p>
            <a:pPr marL="0" indent="0" algn="just" fontAlgn="base">
              <a:buNone/>
            </a:pPr>
            <a:r>
              <a:rPr lang="hr-HR" b="1" dirty="0">
                <a:solidFill>
                  <a:srgbClr val="231F20"/>
                </a:solidFill>
                <a:latin typeface="Calibri" panose="020F0502020204030204" pitchFamily="34" charset="0"/>
                <a:cs typeface="Calibri" panose="020F0502020204030204" pitchFamily="34" charset="0"/>
              </a:rPr>
              <a:t>Bilo bi moguće čak i davanje otkaza određenom manjem broju radnika unatoč dobivenoj potpori. Uvjet je da se zadrži broj radnika za koje je dobivena potpora – ona u pravilu niti nije odobrena za sve radnike jer su neke kategorije bile isključene kao npr. vlasnici, članovi uprave, prokuristi. </a:t>
            </a:r>
            <a:endParaRPr lang="hr-HR" dirty="0"/>
          </a:p>
          <a:p>
            <a:pPr marL="0" indent="0" algn="ctr" fontAlgn="base">
              <a:buNone/>
            </a:pPr>
            <a:endParaRPr lang="hr-HR" b="1" dirty="0">
              <a:solidFill>
                <a:srgbClr val="231F20"/>
              </a:solidFill>
              <a:latin typeface="Calibri" panose="020F0502020204030204" pitchFamily="34" charset="0"/>
              <a:cs typeface="Calibri" panose="020F0502020204030204" pitchFamily="34" charset="0"/>
            </a:endParaRPr>
          </a:p>
          <a:p>
            <a:pPr algn="ctr" fontAlgn="base"/>
            <a:endParaRPr lang="hr-HR" sz="2800" b="1" dirty="0">
              <a:solidFill>
                <a:srgbClr val="231F20"/>
              </a:solidFill>
              <a:latin typeface="Calibri" panose="020F0502020204030204" pitchFamily="34" charset="0"/>
              <a:cs typeface="Calibri" panose="020F0502020204030204" pitchFamily="34" charset="0"/>
            </a:endParaRPr>
          </a:p>
          <a:p>
            <a:pPr algn="ctr" fontAlgn="base"/>
            <a:endParaRPr lang="hr-HR" sz="2800" b="1" dirty="0">
              <a:latin typeface="Calibri" panose="020F0502020204030204" pitchFamily="34" charset="0"/>
              <a:cs typeface="Calibri" panose="020F0502020204030204" pitchFamily="34" charset="0"/>
            </a:endParaRPr>
          </a:p>
        </p:txBody>
      </p:sp>
      <p:sp>
        <p:nvSpPr>
          <p:cNvPr id="4" name="Rezervirano mjesto teksta 3">
            <a:extLst>
              <a:ext uri="{FF2B5EF4-FFF2-40B4-BE49-F238E27FC236}">
                <a16:creationId xmlns:a16="http://schemas.microsoft.com/office/drawing/2014/main" id="{37D45772-50B5-47E8-9160-CB396F6C5D21}"/>
              </a:ext>
            </a:extLst>
          </p:cNvPr>
          <p:cNvSpPr>
            <a:spLocks noGrp="1"/>
          </p:cNvSpPr>
          <p:nvPr>
            <p:ph type="body" sz="half" idx="2"/>
          </p:nvPr>
        </p:nvSpPr>
        <p:spPr/>
        <p:txBody>
          <a:bodyPr/>
          <a:lstStyle/>
          <a:p>
            <a:pPr algn="ctr"/>
            <a:r>
              <a:rPr lang="hr-HR" dirty="0">
                <a:solidFill>
                  <a:srgbClr val="231F20"/>
                </a:solidFill>
                <a:latin typeface="Minion Pro Cond"/>
              </a:rPr>
              <a:t> </a:t>
            </a:r>
            <a:endParaRPr lang="hr-HR" sz="2000" dirty="0">
              <a:solidFill>
                <a:schemeClr val="bg1"/>
              </a:solidFill>
              <a:latin typeface="Minion Pro Cond"/>
            </a:endParaRPr>
          </a:p>
          <a:p>
            <a:pPr algn="ctr"/>
            <a:endParaRPr lang="hr-HR" sz="2400" b="1" dirty="0">
              <a:solidFill>
                <a:schemeClr val="bg1"/>
              </a:solidFill>
              <a:latin typeface="Calibri" panose="020F0502020204030204" pitchFamily="34" charset="0"/>
              <a:cs typeface="Calibri" panose="020F0502020204030204" pitchFamily="34" charset="0"/>
            </a:endParaRPr>
          </a:p>
          <a:p>
            <a:pPr algn="ctr"/>
            <a:endParaRPr lang="hr-HR" sz="2400" b="1" dirty="0">
              <a:solidFill>
                <a:schemeClr val="bg1"/>
              </a:solidFill>
              <a:latin typeface="Calibri" panose="020F0502020204030204" pitchFamily="34" charset="0"/>
              <a:cs typeface="Calibri" panose="020F0502020204030204" pitchFamily="34" charset="0"/>
            </a:endParaRPr>
          </a:p>
        </p:txBody>
      </p:sp>
      <p:sp>
        <p:nvSpPr>
          <p:cNvPr id="7" name="Rezervirano mjesto broja slajda 6">
            <a:extLst>
              <a:ext uri="{FF2B5EF4-FFF2-40B4-BE49-F238E27FC236}">
                <a16:creationId xmlns:a16="http://schemas.microsoft.com/office/drawing/2014/main" id="{1B425233-D807-412F-B904-18F5A66EF130}"/>
              </a:ext>
            </a:extLst>
          </p:cNvPr>
          <p:cNvSpPr>
            <a:spLocks noGrp="1"/>
          </p:cNvSpPr>
          <p:nvPr>
            <p:ph type="sldNum" sz="quarter" idx="12"/>
          </p:nvPr>
        </p:nvSpPr>
        <p:spPr>
          <a:xfrm>
            <a:off x="4243514" y="6459785"/>
            <a:ext cx="453177" cy="365125"/>
          </a:xfrm>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302202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3C7F72-4679-429E-B497-205E65738283}"/>
              </a:ext>
            </a:extLst>
          </p:cNvPr>
          <p:cNvSpPr>
            <a:spLocks noGrp="1"/>
          </p:cNvSpPr>
          <p:nvPr>
            <p:ph type="title"/>
          </p:nvPr>
        </p:nvSpPr>
        <p:spPr/>
        <p:txBody>
          <a:bodyPr>
            <a:normAutofit/>
          </a:bodyPr>
          <a:lstStyle/>
          <a:p>
            <a:pPr algn="ctr"/>
            <a:r>
              <a:rPr lang="hr-HR" sz="4800" b="1" dirty="0"/>
              <a:t>ŠTO MOŽE RADNIK ?</a:t>
            </a:r>
            <a:br>
              <a:rPr lang="hr-HR" sz="4800" b="1" dirty="0"/>
            </a:br>
            <a:endParaRPr lang="hr-HR" sz="4800" b="1" dirty="0"/>
          </a:p>
        </p:txBody>
      </p:sp>
      <p:sp>
        <p:nvSpPr>
          <p:cNvPr id="3" name="Rezervirano mjesto sadržaja 2">
            <a:extLst>
              <a:ext uri="{FF2B5EF4-FFF2-40B4-BE49-F238E27FC236}">
                <a16:creationId xmlns:a16="http://schemas.microsoft.com/office/drawing/2014/main" id="{6A7A54A3-94E7-499D-997C-5C1BA65966E0}"/>
              </a:ext>
            </a:extLst>
          </p:cNvPr>
          <p:cNvSpPr>
            <a:spLocks noGrp="1"/>
          </p:cNvSpPr>
          <p:nvPr>
            <p:ph idx="1"/>
          </p:nvPr>
        </p:nvSpPr>
        <p:spPr>
          <a:xfrm>
            <a:off x="4462096" y="731519"/>
            <a:ext cx="6830744" cy="5519811"/>
          </a:xfrm>
        </p:spPr>
        <p:txBody>
          <a:bodyPr/>
          <a:lstStyle/>
          <a:p>
            <a:pPr marL="0" indent="0" algn="ctr" fontAlgn="base">
              <a:buNone/>
            </a:pPr>
            <a:endParaRPr lang="hr-HR" b="1" dirty="0">
              <a:solidFill>
                <a:srgbClr val="231F20"/>
              </a:solidFill>
              <a:latin typeface="Minion Pro Cond Disp"/>
            </a:endParaRPr>
          </a:p>
          <a:p>
            <a:pPr marL="0" indent="0" algn="ctr" fontAlgn="base">
              <a:lnSpc>
                <a:spcPct val="100000"/>
              </a:lnSpc>
              <a:buNone/>
            </a:pPr>
            <a:r>
              <a:rPr lang="hr-HR" b="1" dirty="0">
                <a:solidFill>
                  <a:srgbClr val="231F20"/>
                </a:solidFill>
                <a:latin typeface="Minion Pro Cond Disp"/>
              </a:rPr>
              <a:t>Eventualne promjene u pravilu će inicirati poslodavac</a:t>
            </a:r>
          </a:p>
          <a:p>
            <a:pPr marL="0" indent="0" algn="ctr" fontAlgn="base">
              <a:lnSpc>
                <a:spcPct val="100000"/>
              </a:lnSpc>
              <a:buNone/>
            </a:pPr>
            <a:r>
              <a:rPr lang="hr-HR" b="1" dirty="0">
                <a:solidFill>
                  <a:srgbClr val="231F20"/>
                </a:solidFill>
                <a:latin typeface="Minion Pro Cond Disp"/>
              </a:rPr>
              <a:t>(radniku odgovara </a:t>
            </a:r>
            <a:r>
              <a:rPr lang="hr-HR" b="1" i="1" dirty="0" err="1">
                <a:solidFill>
                  <a:srgbClr val="231F20"/>
                </a:solidFill>
                <a:latin typeface="Minion Pro Cond Disp"/>
              </a:rPr>
              <a:t>staus</a:t>
            </a:r>
            <a:r>
              <a:rPr lang="hr-HR" b="1" i="1" dirty="0">
                <a:solidFill>
                  <a:srgbClr val="231F20"/>
                </a:solidFill>
                <a:latin typeface="Minion Pro Cond Disp"/>
              </a:rPr>
              <a:t> quo</a:t>
            </a:r>
            <a:r>
              <a:rPr lang="hr-HR" b="1" dirty="0">
                <a:solidFill>
                  <a:srgbClr val="231F20"/>
                </a:solidFill>
                <a:latin typeface="Minion Pro Cond Disp"/>
              </a:rPr>
              <a:t>)</a:t>
            </a:r>
          </a:p>
          <a:p>
            <a:pPr marL="0" indent="0" algn="ctr" fontAlgn="base">
              <a:buNone/>
            </a:pPr>
            <a:endParaRPr lang="hr-HR" b="1" dirty="0">
              <a:solidFill>
                <a:srgbClr val="231F20"/>
              </a:solidFill>
              <a:latin typeface="Minion Pro Cond Disp"/>
            </a:endParaRPr>
          </a:p>
          <a:p>
            <a:pPr marL="0" indent="0" algn="ctr" fontAlgn="base">
              <a:buNone/>
            </a:pPr>
            <a:r>
              <a:rPr lang="hr-HR" b="1" dirty="0">
                <a:solidFill>
                  <a:srgbClr val="231F20"/>
                </a:solidFill>
                <a:latin typeface="Minion Pro Cond Disp"/>
              </a:rPr>
              <a:t>Ako poslodavac predlaže sklapanje aneksa ugovora o radu – radnik ima pravo izbora: potpisati ili ne</a:t>
            </a:r>
          </a:p>
          <a:p>
            <a:pPr marL="0" indent="0" algn="ctr" fontAlgn="base">
              <a:buNone/>
            </a:pPr>
            <a:r>
              <a:rPr lang="hr-HR" b="1" dirty="0">
                <a:solidFill>
                  <a:srgbClr val="231F20"/>
                </a:solidFill>
                <a:latin typeface="Minion Pro Cond Disp"/>
              </a:rPr>
              <a:t>Ako poslodavac donese odluku o otkazu s ponudom izmijenjenog ugovora – radnik i ma pravo izbora: potpisati ili ne izmijenjeni ugovor</a:t>
            </a:r>
          </a:p>
          <a:p>
            <a:pPr marL="0" indent="0" algn="ctr" fontAlgn="base">
              <a:buNone/>
            </a:pPr>
            <a:r>
              <a:rPr lang="hr-HR" b="1" dirty="0">
                <a:solidFill>
                  <a:srgbClr val="231F20"/>
                </a:solidFill>
                <a:latin typeface="Minion Pro Cond Disp"/>
              </a:rPr>
              <a:t>Ako poslodavac traži potpisivanje izjave o dobrovoljnom pristanku na rad duže od 56 odnosno 60 sati (ako je uvedena preraspodjela) – radnik ima pravo izbora potpisati ili ne</a:t>
            </a:r>
          </a:p>
          <a:p>
            <a:pPr marL="0" indent="0" algn="ctr" fontAlgn="base">
              <a:buNone/>
            </a:pPr>
            <a:endParaRPr lang="hr-HR" b="1" dirty="0">
              <a:solidFill>
                <a:srgbClr val="231F20"/>
              </a:solidFill>
              <a:latin typeface="Minion Pro Cond Disp"/>
            </a:endParaRPr>
          </a:p>
          <a:p>
            <a:pPr marL="0" indent="0" algn="ctr" fontAlgn="base">
              <a:buNone/>
            </a:pPr>
            <a:r>
              <a:rPr lang="hr-HR" b="1" dirty="0">
                <a:solidFill>
                  <a:srgbClr val="FF0000"/>
                </a:solidFill>
                <a:latin typeface="Minion Pro Cond Disp"/>
              </a:rPr>
              <a:t>DA NE ZABORAVIMO: I radnik ima pravo dati otkaz !</a:t>
            </a:r>
          </a:p>
          <a:p>
            <a:pPr marL="0" indent="0" algn="ctr" fontAlgn="base">
              <a:buNone/>
            </a:pPr>
            <a:endParaRPr lang="hr-HR" b="1" dirty="0">
              <a:solidFill>
                <a:srgbClr val="231F20"/>
              </a:solidFill>
              <a:latin typeface="Minion Pro Cond Disp"/>
            </a:endParaRPr>
          </a:p>
          <a:p>
            <a:pPr marL="0" indent="0" algn="ctr" fontAlgn="base">
              <a:buNone/>
            </a:pPr>
            <a:endParaRPr lang="hr-HR" b="1" dirty="0">
              <a:solidFill>
                <a:srgbClr val="231F20"/>
              </a:solidFill>
              <a:latin typeface="Minion Pro Cond Disp"/>
            </a:endParaRPr>
          </a:p>
        </p:txBody>
      </p:sp>
      <p:sp>
        <p:nvSpPr>
          <p:cNvPr id="4" name="Rezervirano mjesto teksta 3">
            <a:extLst>
              <a:ext uri="{FF2B5EF4-FFF2-40B4-BE49-F238E27FC236}">
                <a16:creationId xmlns:a16="http://schemas.microsoft.com/office/drawing/2014/main" id="{071DDF63-F1C8-45D1-B03A-58B8071B736F}"/>
              </a:ext>
            </a:extLst>
          </p:cNvPr>
          <p:cNvSpPr>
            <a:spLocks noGrp="1"/>
          </p:cNvSpPr>
          <p:nvPr>
            <p:ph type="body" sz="half" idx="2"/>
          </p:nvPr>
        </p:nvSpPr>
        <p:spPr/>
        <p:txBody>
          <a:bodyPr>
            <a:normAutofit/>
          </a:bodyPr>
          <a:lstStyle/>
          <a:p>
            <a:pPr algn="ctr"/>
            <a:endParaRPr lang="hr-HR" sz="2800" dirty="0"/>
          </a:p>
          <a:p>
            <a:pPr algn="ctr"/>
            <a:r>
              <a:rPr lang="hr-HR" sz="2800" dirty="0"/>
              <a:t>Radnik nije bespomoćan.</a:t>
            </a:r>
          </a:p>
          <a:p>
            <a:pPr algn="ctr"/>
            <a:r>
              <a:rPr lang="hr-HR" sz="2800" dirty="0"/>
              <a:t>Ima pravo na određene izbore te na zaštitu svojih prava.</a:t>
            </a:r>
          </a:p>
        </p:txBody>
      </p:sp>
      <p:sp>
        <p:nvSpPr>
          <p:cNvPr id="7" name="Rezervirano mjesto broja slajda 6">
            <a:extLst>
              <a:ext uri="{FF2B5EF4-FFF2-40B4-BE49-F238E27FC236}">
                <a16:creationId xmlns:a16="http://schemas.microsoft.com/office/drawing/2014/main" id="{4C8B37B9-131A-4F26-ABE7-89F752040DDD}"/>
              </a:ext>
            </a:extLst>
          </p:cNvPr>
          <p:cNvSpPr>
            <a:spLocks noGrp="1"/>
          </p:cNvSpPr>
          <p:nvPr>
            <p:ph type="sldNum" sz="quarter" idx="12"/>
          </p:nvPr>
        </p:nvSpPr>
        <p:spPr>
          <a:xfrm>
            <a:off x="4301836" y="6459785"/>
            <a:ext cx="592282" cy="365125"/>
          </a:xfrm>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199154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9A80DE-AB7F-44F0-8522-8A36E898E04C}"/>
              </a:ext>
            </a:extLst>
          </p:cNvPr>
          <p:cNvSpPr>
            <a:spLocks noGrp="1"/>
          </p:cNvSpPr>
          <p:nvPr>
            <p:ph type="title"/>
          </p:nvPr>
        </p:nvSpPr>
        <p:spPr>
          <a:xfrm>
            <a:off x="457200" y="594358"/>
            <a:ext cx="3200400" cy="2834641"/>
          </a:xfrm>
        </p:spPr>
        <p:txBody>
          <a:bodyPr>
            <a:normAutofit fontScale="90000"/>
          </a:bodyPr>
          <a:lstStyle/>
          <a:p>
            <a:pPr algn="ctr"/>
            <a:br>
              <a:rPr lang="hr-HR" b="1" dirty="0">
                <a:latin typeface="+mn-lt"/>
              </a:rPr>
            </a:br>
            <a:br>
              <a:rPr lang="hr-HR" b="1" dirty="0">
                <a:latin typeface="+mn-lt"/>
              </a:rPr>
            </a:br>
            <a:r>
              <a:rPr lang="hr-HR" sz="4000" b="1" dirty="0">
                <a:latin typeface="+mn-lt"/>
              </a:rPr>
              <a:t>PRAVO RADNIKA DA ODBIJE RADITI</a:t>
            </a:r>
            <a:br>
              <a:rPr lang="hr-HR" sz="3200" b="1" i="1" dirty="0"/>
            </a:br>
            <a:br>
              <a:rPr lang="hr-HR" sz="3200" b="1" dirty="0"/>
            </a:br>
            <a:br>
              <a:rPr lang="hr-HR" sz="3200" b="1" dirty="0"/>
            </a:br>
            <a:endParaRPr lang="hr-HR" dirty="0"/>
          </a:p>
        </p:txBody>
      </p:sp>
      <p:sp>
        <p:nvSpPr>
          <p:cNvPr id="3" name="Rezervirano mjesto sadržaja 2">
            <a:extLst>
              <a:ext uri="{FF2B5EF4-FFF2-40B4-BE49-F238E27FC236}">
                <a16:creationId xmlns:a16="http://schemas.microsoft.com/office/drawing/2014/main" id="{CC1C3971-A995-4EA5-BD7A-93597FDEABED}"/>
              </a:ext>
            </a:extLst>
          </p:cNvPr>
          <p:cNvSpPr>
            <a:spLocks noGrp="1"/>
          </p:cNvSpPr>
          <p:nvPr>
            <p:ph idx="1"/>
          </p:nvPr>
        </p:nvSpPr>
        <p:spPr>
          <a:xfrm>
            <a:off x="4404220" y="520117"/>
            <a:ext cx="6888620" cy="5469203"/>
          </a:xfrm>
        </p:spPr>
        <p:txBody>
          <a:bodyPr/>
          <a:lstStyle/>
          <a:p>
            <a:pPr algn="ctr"/>
            <a:endParaRPr lang="hr-HR" b="1" dirty="0">
              <a:solidFill>
                <a:srgbClr val="FF0000"/>
              </a:solidFill>
              <a:latin typeface="Minion Pro Cond"/>
            </a:endParaRPr>
          </a:p>
          <a:p>
            <a:pPr algn="ctr"/>
            <a:r>
              <a:rPr lang="hr-HR" sz="2400" b="1" dirty="0">
                <a:solidFill>
                  <a:schemeClr val="tx1"/>
                </a:solidFill>
                <a:latin typeface="Minion Pro Cond"/>
              </a:rPr>
              <a:t>Poslodavac je dužan osigurati radniku uvjete za rad na siguran način i na način koji ne ugrožava zdravlje radnika.</a:t>
            </a:r>
          </a:p>
          <a:p>
            <a:pPr algn="ctr"/>
            <a:endParaRPr lang="hr-HR" sz="2400" b="1" dirty="0">
              <a:solidFill>
                <a:schemeClr val="tx1"/>
              </a:solidFill>
              <a:latin typeface="Minion Pro Cond"/>
            </a:endParaRPr>
          </a:p>
          <a:p>
            <a:pPr algn="ctr"/>
            <a:r>
              <a:rPr lang="hr-HR" sz="2400" b="1" dirty="0">
                <a:solidFill>
                  <a:schemeClr val="tx1"/>
                </a:solidFill>
                <a:latin typeface="Minion Pro Cond"/>
              </a:rPr>
              <a:t>U protivnom, radnik ima pravo odbiti raditi zbog neprovedenih propisanih mjera zaštite zdravlja i sigurnosti na radu. </a:t>
            </a:r>
          </a:p>
          <a:p>
            <a:pPr algn="ctr"/>
            <a:endParaRPr lang="hr-HR" sz="2400" b="1" dirty="0">
              <a:solidFill>
                <a:schemeClr val="tx1"/>
              </a:solidFill>
              <a:latin typeface="Minion Pro Cond"/>
            </a:endParaRPr>
          </a:p>
          <a:p>
            <a:pPr algn="ctr"/>
            <a:r>
              <a:rPr lang="hr-HR" sz="2400" b="1" dirty="0">
                <a:solidFill>
                  <a:schemeClr val="tx1"/>
                </a:solidFill>
                <a:latin typeface="Minion Pro Cond"/>
              </a:rPr>
              <a:t>Za vrijeme takvog prekida rada, radnik ima pravo na naknadu plaće za vrijeme dok se propisane mjere kod poslodavca ne provedu, ako za to vrijeme ne obavlja druge odgovarajuće poslove (čl. 95. st. 4. ZR) </a:t>
            </a:r>
          </a:p>
          <a:p>
            <a:pPr algn="ctr"/>
            <a:endParaRPr lang="hr-HR" sz="2400" b="1" dirty="0">
              <a:solidFill>
                <a:schemeClr val="tx1"/>
              </a:solidFill>
              <a:latin typeface="Minion Pro Cond"/>
            </a:endParaRPr>
          </a:p>
          <a:p>
            <a:pPr algn="ctr"/>
            <a:endParaRPr lang="hr-HR" b="1" dirty="0">
              <a:solidFill>
                <a:srgbClr val="FF0000"/>
              </a:solidFill>
              <a:latin typeface="Minion Pro Cond"/>
            </a:endParaRPr>
          </a:p>
        </p:txBody>
      </p:sp>
      <p:sp>
        <p:nvSpPr>
          <p:cNvPr id="4" name="Rezervirano mjesto teksta 3">
            <a:extLst>
              <a:ext uri="{FF2B5EF4-FFF2-40B4-BE49-F238E27FC236}">
                <a16:creationId xmlns:a16="http://schemas.microsoft.com/office/drawing/2014/main" id="{0B7BED31-9583-4C6D-9EC0-7D8628A07691}"/>
              </a:ext>
            </a:extLst>
          </p:cNvPr>
          <p:cNvSpPr>
            <a:spLocks noGrp="1"/>
          </p:cNvSpPr>
          <p:nvPr>
            <p:ph type="body" sz="half" idx="2"/>
          </p:nvPr>
        </p:nvSpPr>
        <p:spPr>
          <a:xfrm>
            <a:off x="457200" y="2926080"/>
            <a:ext cx="3200400" cy="3379124"/>
          </a:xfrm>
        </p:spPr>
        <p:txBody>
          <a:bodyPr/>
          <a:lstStyle/>
          <a:p>
            <a:pPr algn="ctr" fontAlgn="base"/>
            <a:endParaRPr lang="hr-HR" sz="2800" b="1" dirty="0">
              <a:solidFill>
                <a:schemeClr val="bg1"/>
              </a:solidFill>
              <a:latin typeface="Calibri" panose="020F0502020204030204" pitchFamily="34" charset="0"/>
              <a:cs typeface="Calibri" panose="020F0502020204030204" pitchFamily="34" charset="0"/>
            </a:endParaRPr>
          </a:p>
          <a:p>
            <a:pPr algn="ctr" fontAlgn="base"/>
            <a:r>
              <a:rPr lang="hr-HR" sz="2800" b="1" dirty="0">
                <a:solidFill>
                  <a:schemeClr val="bg1"/>
                </a:solidFill>
                <a:latin typeface="Calibri" panose="020F0502020204030204" pitchFamily="34" charset="0"/>
                <a:cs typeface="Calibri" panose="020F0502020204030204" pitchFamily="34" charset="0"/>
              </a:rPr>
              <a:t>uz pravo na naknadu plaće</a:t>
            </a:r>
          </a:p>
          <a:p>
            <a:endParaRPr lang="hr-HR" dirty="0"/>
          </a:p>
        </p:txBody>
      </p:sp>
      <p:sp>
        <p:nvSpPr>
          <p:cNvPr id="7" name="Rezervirano mjesto broja slajda 6">
            <a:extLst>
              <a:ext uri="{FF2B5EF4-FFF2-40B4-BE49-F238E27FC236}">
                <a16:creationId xmlns:a16="http://schemas.microsoft.com/office/drawing/2014/main" id="{7A33D9B7-FC9E-4171-B6B8-617237EACA17}"/>
              </a:ext>
            </a:extLst>
          </p:cNvPr>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25376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E83BBA-88A0-4467-A259-632734B452DD}"/>
              </a:ext>
            </a:extLst>
          </p:cNvPr>
          <p:cNvSpPr>
            <a:spLocks noGrp="1"/>
          </p:cNvSpPr>
          <p:nvPr>
            <p:ph type="title"/>
          </p:nvPr>
        </p:nvSpPr>
        <p:spPr>
          <a:xfrm>
            <a:off x="457200" y="731519"/>
            <a:ext cx="3200400" cy="2597607"/>
          </a:xfrm>
        </p:spPr>
        <p:txBody>
          <a:bodyPr>
            <a:normAutofit fontScale="90000"/>
          </a:bodyPr>
          <a:lstStyle/>
          <a:p>
            <a:pPr algn="ctr"/>
            <a:br>
              <a:rPr lang="hr-HR" b="1" dirty="0"/>
            </a:br>
            <a:br>
              <a:rPr lang="hr-HR" b="1" dirty="0"/>
            </a:br>
            <a:br>
              <a:rPr lang="hr-HR" b="1" dirty="0"/>
            </a:br>
            <a:br>
              <a:rPr lang="hr-HR" b="1" dirty="0"/>
            </a:br>
            <a:br>
              <a:rPr lang="hr-HR" b="1" dirty="0"/>
            </a:br>
            <a:r>
              <a:rPr lang="hr-HR" b="1" dirty="0"/>
              <a:t>ZAKON O ZAŠTITI NA RADU</a:t>
            </a:r>
            <a:br>
              <a:rPr lang="hr-HR" sz="2800" b="1" i="1" dirty="0"/>
            </a:br>
            <a:br>
              <a:rPr lang="hr-HR" b="1" dirty="0"/>
            </a:br>
            <a:br>
              <a:rPr lang="hr-HR" b="1" dirty="0"/>
            </a:br>
            <a:endParaRPr lang="hr-HR" sz="2800" b="1" i="1" dirty="0"/>
          </a:p>
        </p:txBody>
      </p:sp>
      <p:sp>
        <p:nvSpPr>
          <p:cNvPr id="3" name="Rezervirano mjesto sadržaja 2">
            <a:extLst>
              <a:ext uri="{FF2B5EF4-FFF2-40B4-BE49-F238E27FC236}">
                <a16:creationId xmlns:a16="http://schemas.microsoft.com/office/drawing/2014/main" id="{289497D9-5D6A-4A68-AFA4-D6C9DBAF17CB}"/>
              </a:ext>
            </a:extLst>
          </p:cNvPr>
          <p:cNvSpPr>
            <a:spLocks noGrp="1"/>
          </p:cNvSpPr>
          <p:nvPr>
            <p:ph idx="1"/>
          </p:nvPr>
        </p:nvSpPr>
        <p:spPr/>
        <p:txBody>
          <a:bodyPr>
            <a:normAutofit fontScale="55000" lnSpcReduction="20000"/>
          </a:bodyPr>
          <a:lstStyle/>
          <a:p>
            <a:pPr marL="0" indent="0">
              <a:buNone/>
            </a:pPr>
            <a:endParaRPr lang="hr-HR" dirty="0"/>
          </a:p>
          <a:p>
            <a:pPr algn="just"/>
            <a:r>
              <a:rPr lang="hr-HR" sz="3600" dirty="0"/>
              <a:t>(4) Radnik ima </a:t>
            </a:r>
            <a:r>
              <a:rPr lang="hr-HR" sz="3600" b="1" dirty="0"/>
              <a:t>pravo odbiti raditi </a:t>
            </a:r>
            <a:r>
              <a:rPr lang="hr-HR" sz="3600" dirty="0"/>
              <a:t>i </a:t>
            </a:r>
            <a:r>
              <a:rPr lang="hr-HR" sz="3600" b="1" dirty="0"/>
              <a:t>napustiti mjesto rada </a:t>
            </a:r>
            <a:r>
              <a:rPr lang="hr-HR" sz="3600" dirty="0"/>
              <a:t>ako mu izravno prijeti rizik za život i zdravlje, sve dok poslodavac ne poduzme korektivne mjere te zbog takvog postupanja ne smije trpjeti štetne posljedice.</a:t>
            </a:r>
          </a:p>
          <a:p>
            <a:pPr algn="just"/>
            <a:r>
              <a:rPr lang="hr-HR" sz="3600" dirty="0"/>
              <a:t>(5) Poslodavac ne smije zahtijevati od radnika da ostane na mjestu rada dok na tom mjestu postoji izravan i ozbiljan rizik za život i zdravlje radnika.</a:t>
            </a:r>
          </a:p>
          <a:p>
            <a:pPr algn="just"/>
            <a:r>
              <a:rPr lang="hr-HR" sz="3600" dirty="0"/>
              <a:t>(6) O postupku iz stavka 4. ovoga članka </a:t>
            </a:r>
            <a:r>
              <a:rPr lang="hr-HR" sz="3600" b="1" dirty="0"/>
              <a:t>radnik mora obavijestiti poslodavca</a:t>
            </a:r>
            <a:r>
              <a:rPr lang="hr-HR" sz="3600" dirty="0"/>
              <a:t>, njegovog ovlaštenika, stručnjaka za zaštitu na radu ili povjerenika radnika za zaštitu na radu.</a:t>
            </a:r>
          </a:p>
          <a:p>
            <a:pPr algn="just"/>
            <a:r>
              <a:rPr lang="hr-HR" sz="3600" dirty="0"/>
              <a:t>(7) U slučaju iz stavka 4. ovoga članka </a:t>
            </a:r>
            <a:r>
              <a:rPr lang="hr-HR" sz="3600" b="1" dirty="0"/>
              <a:t>poslodavac</a:t>
            </a:r>
            <a:r>
              <a:rPr lang="hr-HR" sz="3600" dirty="0"/>
              <a:t>, njegov ovlaštenik, odnosno radnik ili povjerenik radnika za zaštitu na radu obvezni su bez odgađanja </a:t>
            </a:r>
            <a:r>
              <a:rPr lang="hr-HR" sz="3600" b="1" dirty="0"/>
              <a:t>izvijestiti nadležnog inspektora </a:t>
            </a:r>
            <a:r>
              <a:rPr lang="hr-HR" sz="3600" dirty="0"/>
              <a:t>koji je obvezan u roku od 48 sati utvrditi činjenično stanje i osnovanost navoda radnika.</a:t>
            </a:r>
          </a:p>
          <a:p>
            <a:pPr algn="just"/>
            <a:r>
              <a:rPr lang="hr-HR" sz="3600" dirty="0"/>
              <a:t>(8) Za vrijeme dok ne radi zbog izbjegavanja izloženosti izravnom i ozbiljnom riziku za život i zdravlje, </a:t>
            </a:r>
            <a:r>
              <a:rPr lang="hr-HR" sz="3600" b="1" dirty="0"/>
              <a:t>radnik ima pravo na plaću i druga prava iz radnog odnosa</a:t>
            </a:r>
            <a:r>
              <a:rPr lang="hr-HR" sz="3600" dirty="0"/>
              <a:t> u skladu s općim propisom o radu.</a:t>
            </a:r>
          </a:p>
          <a:p>
            <a:pPr marL="201168" lvl="1" indent="0" algn="just">
              <a:buNone/>
            </a:pPr>
            <a:endParaRPr lang="hr-HR" dirty="0">
              <a:solidFill>
                <a:srgbClr val="231F20"/>
              </a:solidFill>
              <a:latin typeface="Minion Pro Cond"/>
            </a:endParaRPr>
          </a:p>
          <a:p>
            <a:pPr marL="201168" lvl="1" indent="0" algn="just">
              <a:buNone/>
            </a:pPr>
            <a:endParaRPr lang="hr-HR" dirty="0">
              <a:solidFill>
                <a:srgbClr val="231F20"/>
              </a:solidFill>
              <a:latin typeface="Minion Pro Cond"/>
            </a:endParaRPr>
          </a:p>
          <a:p>
            <a:pPr marL="201168" lvl="1" indent="0" algn="just">
              <a:buNone/>
            </a:pPr>
            <a:endParaRPr lang="hr-HR" dirty="0"/>
          </a:p>
        </p:txBody>
      </p:sp>
      <p:sp>
        <p:nvSpPr>
          <p:cNvPr id="4" name="Rezervirano mjesto teksta 3">
            <a:extLst>
              <a:ext uri="{FF2B5EF4-FFF2-40B4-BE49-F238E27FC236}">
                <a16:creationId xmlns:a16="http://schemas.microsoft.com/office/drawing/2014/main" id="{F2761280-4A25-40CC-B130-9DFC5D0D1A1E}"/>
              </a:ext>
            </a:extLst>
          </p:cNvPr>
          <p:cNvSpPr>
            <a:spLocks noGrp="1"/>
          </p:cNvSpPr>
          <p:nvPr>
            <p:ph type="body" sz="half" idx="2"/>
          </p:nvPr>
        </p:nvSpPr>
        <p:spPr/>
        <p:txBody>
          <a:bodyPr>
            <a:normAutofit/>
          </a:bodyPr>
          <a:lstStyle/>
          <a:p>
            <a:pPr algn="ctr"/>
            <a:r>
              <a:rPr lang="hr-HR" sz="2800" dirty="0"/>
              <a:t>NN 71/14, 118/14, 154/14, 94/18, 96/18</a:t>
            </a:r>
          </a:p>
          <a:p>
            <a:pPr algn="ctr"/>
            <a:endParaRPr lang="hr-HR" sz="2800" dirty="0"/>
          </a:p>
          <a:p>
            <a:pPr algn="ctr"/>
            <a:r>
              <a:rPr lang="hr-HR" sz="2800" dirty="0"/>
              <a:t>(članak 69. st. 4-8.)</a:t>
            </a:r>
          </a:p>
        </p:txBody>
      </p:sp>
      <p:sp>
        <p:nvSpPr>
          <p:cNvPr id="7" name="Rezervirano mjesto broja slajda 6">
            <a:extLst>
              <a:ext uri="{FF2B5EF4-FFF2-40B4-BE49-F238E27FC236}">
                <a16:creationId xmlns:a16="http://schemas.microsoft.com/office/drawing/2014/main" id="{3FE3B4C9-0CE7-4D4C-BD9A-3602FBC91281}"/>
              </a:ext>
            </a:extLst>
          </p:cNvPr>
          <p:cNvSpPr>
            <a:spLocks noGrp="1"/>
          </p:cNvSpPr>
          <p:nvPr>
            <p:ph type="sldNum" sz="quarter" idx="12"/>
          </p:nvPr>
        </p:nvSpPr>
        <p:spPr>
          <a:xfrm>
            <a:off x="4457700" y="6459785"/>
            <a:ext cx="633845" cy="365125"/>
          </a:xfrm>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160857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1002606-5693-4CBD-98D1-5E4F1A775D03}"/>
              </a:ext>
            </a:extLst>
          </p:cNvPr>
          <p:cNvSpPr>
            <a:spLocks noGrp="1"/>
          </p:cNvSpPr>
          <p:nvPr>
            <p:ph type="title"/>
          </p:nvPr>
        </p:nvSpPr>
        <p:spPr>
          <a:xfrm>
            <a:off x="509479" y="1554478"/>
            <a:ext cx="3200400" cy="2834641"/>
          </a:xfrm>
        </p:spPr>
        <p:txBody>
          <a:bodyPr>
            <a:noAutofit/>
          </a:bodyPr>
          <a:lstStyle/>
          <a:p>
            <a:pPr algn="ctr"/>
            <a:r>
              <a:rPr lang="hr-HR" b="1" dirty="0">
                <a:latin typeface="+mn-lt"/>
              </a:rPr>
              <a:t>OSTVARIVANJE PRAVA IZ RADNOG ODNOSA</a:t>
            </a:r>
            <a:br>
              <a:rPr lang="hr-HR" b="1" dirty="0"/>
            </a:br>
            <a:endParaRPr lang="hr-HR" dirty="0"/>
          </a:p>
        </p:txBody>
      </p:sp>
      <p:sp>
        <p:nvSpPr>
          <p:cNvPr id="6" name="Rezervirano mjesto sadržaja 5">
            <a:extLst>
              <a:ext uri="{FF2B5EF4-FFF2-40B4-BE49-F238E27FC236}">
                <a16:creationId xmlns:a16="http://schemas.microsoft.com/office/drawing/2014/main" id="{D7110045-A704-48CE-B032-A43D216CCE30}"/>
              </a:ext>
            </a:extLst>
          </p:cNvPr>
          <p:cNvSpPr>
            <a:spLocks noGrp="1"/>
          </p:cNvSpPr>
          <p:nvPr>
            <p:ph idx="1"/>
          </p:nvPr>
        </p:nvSpPr>
        <p:spPr>
          <a:xfrm>
            <a:off x="4800600" y="731520"/>
            <a:ext cx="6492240" cy="5573684"/>
          </a:xfrm>
        </p:spPr>
        <p:txBody>
          <a:bodyPr/>
          <a:lstStyle/>
          <a:p>
            <a:endParaRPr lang="hr-HR" dirty="0">
              <a:solidFill>
                <a:srgbClr val="231F20"/>
              </a:solidFill>
              <a:latin typeface="Minion Pro Cond"/>
            </a:endParaRPr>
          </a:p>
          <a:p>
            <a:pPr algn="ctr"/>
            <a:r>
              <a:rPr lang="hr-HR" sz="2800" b="1" dirty="0">
                <a:solidFill>
                  <a:srgbClr val="231F20"/>
                </a:solidFill>
                <a:latin typeface="Minion Pro Cond"/>
              </a:rPr>
              <a:t>Najbolji način rješavanja sporova: </a:t>
            </a:r>
          </a:p>
          <a:p>
            <a:pPr marL="0" indent="0" algn="ctr">
              <a:buNone/>
            </a:pPr>
            <a:r>
              <a:rPr lang="hr-HR" sz="2800" b="1" dirty="0">
                <a:solidFill>
                  <a:srgbClr val="231F20"/>
                </a:solidFill>
                <a:latin typeface="Minion Pro Cond"/>
              </a:rPr>
              <a:t>RAZGOVOR              DOGOVOR</a:t>
            </a:r>
          </a:p>
          <a:p>
            <a:pPr marL="0" indent="0" algn="ctr">
              <a:buNone/>
            </a:pPr>
            <a:r>
              <a:rPr lang="hr-HR" sz="2400" b="1" dirty="0">
                <a:solidFill>
                  <a:srgbClr val="231F20"/>
                </a:solidFill>
                <a:latin typeface="Minion Pro Cond"/>
              </a:rPr>
              <a:t>(međusobno razumijevanje i popuštanje)</a:t>
            </a:r>
          </a:p>
          <a:p>
            <a:pPr marL="0" indent="0" algn="ctr">
              <a:buNone/>
            </a:pPr>
            <a:r>
              <a:rPr lang="hr-HR" sz="2800" b="1" dirty="0">
                <a:solidFill>
                  <a:srgbClr val="231F20"/>
                </a:solidFill>
                <a:latin typeface="Minion Pro Cond"/>
              </a:rPr>
              <a:t>MIRENJE</a:t>
            </a:r>
          </a:p>
          <a:p>
            <a:pPr marL="0" indent="0" algn="ctr">
              <a:buNone/>
            </a:pPr>
            <a:endParaRPr lang="hr-HR" sz="2400" b="1" dirty="0">
              <a:solidFill>
                <a:srgbClr val="231F20"/>
              </a:solidFill>
              <a:latin typeface="Minion Pro Cond"/>
            </a:endParaRPr>
          </a:p>
          <a:p>
            <a:pPr marL="0" indent="0" algn="ctr">
              <a:buNone/>
            </a:pPr>
            <a:endParaRPr lang="hr-HR" sz="2400" b="1" dirty="0">
              <a:solidFill>
                <a:srgbClr val="231F20"/>
              </a:solidFill>
              <a:latin typeface="Minion Pro Cond"/>
            </a:endParaRPr>
          </a:p>
          <a:p>
            <a:endParaRPr lang="hr-HR" dirty="0">
              <a:solidFill>
                <a:srgbClr val="231F20"/>
              </a:solidFill>
              <a:latin typeface="Minion Pro Cond"/>
            </a:endParaRPr>
          </a:p>
        </p:txBody>
      </p:sp>
      <p:sp>
        <p:nvSpPr>
          <p:cNvPr id="7" name="Rezervirano mjesto teksta 6">
            <a:extLst>
              <a:ext uri="{FF2B5EF4-FFF2-40B4-BE49-F238E27FC236}">
                <a16:creationId xmlns:a16="http://schemas.microsoft.com/office/drawing/2014/main" id="{EAD94A8A-66BB-4730-9FC4-B436256E5544}"/>
              </a:ext>
            </a:extLst>
          </p:cNvPr>
          <p:cNvSpPr>
            <a:spLocks noGrp="1"/>
          </p:cNvSpPr>
          <p:nvPr>
            <p:ph type="body" sz="half" idx="2"/>
          </p:nvPr>
        </p:nvSpPr>
        <p:spPr/>
        <p:txBody>
          <a:bodyPr/>
          <a:lstStyle/>
          <a:p>
            <a:pPr algn="ctr" fontAlgn="base"/>
            <a:endParaRPr lang="hr-HR" sz="2000" b="1" dirty="0">
              <a:solidFill>
                <a:schemeClr val="bg1"/>
              </a:solidFill>
              <a:latin typeface="Minion Pro Cond Disp"/>
            </a:endParaRPr>
          </a:p>
          <a:p>
            <a:endParaRPr lang="hr-HR" dirty="0"/>
          </a:p>
        </p:txBody>
      </p:sp>
      <p:pic>
        <p:nvPicPr>
          <p:cNvPr id="3" name="Slika 2" descr="Slika na kojoj se prikazuje kišobran, crtež&#10;&#10;Opis je automatski generiran">
            <a:extLst>
              <a:ext uri="{FF2B5EF4-FFF2-40B4-BE49-F238E27FC236}">
                <a16:creationId xmlns:a16="http://schemas.microsoft.com/office/drawing/2014/main" id="{54069B0F-7E45-4D0B-A6C3-C088D24A2276}"/>
              </a:ext>
            </a:extLst>
          </p:cNvPr>
          <p:cNvPicPr>
            <a:picLocks noChangeAspect="1"/>
          </p:cNvPicPr>
          <p:nvPr/>
        </p:nvPicPr>
        <p:blipFill>
          <a:blip r:embed="rId2"/>
          <a:stretch>
            <a:fillRect/>
          </a:stretch>
        </p:blipFill>
        <p:spPr>
          <a:xfrm>
            <a:off x="6436311" y="3315956"/>
            <a:ext cx="3213716" cy="2810524"/>
          </a:xfrm>
          <a:prstGeom prst="rect">
            <a:avLst/>
          </a:prstGeom>
        </p:spPr>
      </p:pic>
      <p:sp>
        <p:nvSpPr>
          <p:cNvPr id="8" name="Rezervirano mjesto broja slajda 7">
            <a:extLst>
              <a:ext uri="{FF2B5EF4-FFF2-40B4-BE49-F238E27FC236}">
                <a16:creationId xmlns:a16="http://schemas.microsoft.com/office/drawing/2014/main" id="{8F119E7A-E6B2-4AFF-BFAD-71634D046DF4}"/>
              </a:ext>
            </a:extLst>
          </p:cNvPr>
          <p:cNvSpPr>
            <a:spLocks noGrp="1"/>
          </p:cNvSpPr>
          <p:nvPr>
            <p:ph type="sldNum" sz="quarter" idx="12"/>
          </p:nvPr>
        </p:nvSpPr>
        <p:spPr>
          <a:xfrm>
            <a:off x="4260274" y="6459785"/>
            <a:ext cx="540326" cy="365125"/>
          </a:xfrm>
        </p:spPr>
        <p:txBody>
          <a:bodyPr/>
          <a:lstStyle/>
          <a:p>
            <a:fld id="{6D22F896-40B5-4ADD-8801-0D06FADFA095}" type="slidenum">
              <a:rPr lang="en-US" smtClean="0"/>
              <a:pPr/>
              <a:t>25</a:t>
            </a:fld>
            <a:endParaRPr lang="en-US" dirty="0"/>
          </a:p>
        </p:txBody>
      </p:sp>
      <p:pic>
        <p:nvPicPr>
          <p:cNvPr id="10" name="Grafika 9" descr="Strelica desno">
            <a:extLst>
              <a:ext uri="{FF2B5EF4-FFF2-40B4-BE49-F238E27FC236}">
                <a16:creationId xmlns:a16="http://schemas.microsoft.com/office/drawing/2014/main" id="{EF6A0F6A-C4AD-49D6-9C99-903E3D8244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7519" y="1554478"/>
            <a:ext cx="914400" cy="914400"/>
          </a:xfrm>
          <a:prstGeom prst="rect">
            <a:avLst/>
          </a:prstGeom>
        </p:spPr>
      </p:pic>
    </p:spTree>
    <p:extLst>
      <p:ext uri="{BB962C8B-B14F-4D97-AF65-F5344CB8AC3E}">
        <p14:creationId xmlns:p14="http://schemas.microsoft.com/office/powerpoint/2010/main" val="359266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0029CF15-FB11-44A7-B4B3-6065CAA05B63}"/>
              </a:ext>
            </a:extLst>
          </p:cNvPr>
          <p:cNvSpPr>
            <a:spLocks noGrp="1"/>
          </p:cNvSpPr>
          <p:nvPr>
            <p:ph type="title"/>
          </p:nvPr>
        </p:nvSpPr>
        <p:spPr>
          <a:xfrm>
            <a:off x="8096884" y="640079"/>
            <a:ext cx="3861753" cy="4564967"/>
          </a:xfrm>
        </p:spPr>
        <p:txBody>
          <a:bodyPr vert="horz" lIns="91440" tIns="45720" rIns="91440" bIns="45720" rtlCol="0" anchor="b">
            <a:normAutofit fontScale="90000"/>
          </a:bodyPr>
          <a:lstStyle/>
          <a:p>
            <a:pPr algn="ctr" fontAlgn="base"/>
            <a:r>
              <a:rPr lang="hr-HR" sz="3100" dirty="0">
                <a:solidFill>
                  <a:srgbClr val="FFFFFF"/>
                </a:solidFill>
                <a:latin typeface="Calibri" panose="020F0502020204030204" pitchFamily="34" charset="0"/>
                <a:cs typeface="Calibri" panose="020F0502020204030204" pitchFamily="34" charset="0"/>
              </a:rPr>
              <a:t>SUDSKA ZAŠTITA PRAVA IZ RADNOG ODNOSA</a:t>
            </a:r>
            <a:br>
              <a:rPr lang="hr-HR" sz="3100" dirty="0">
                <a:solidFill>
                  <a:srgbClr val="FFFFFF"/>
                </a:solidFill>
                <a:latin typeface="Calibri" panose="020F0502020204030204" pitchFamily="34" charset="0"/>
                <a:cs typeface="Calibri" panose="020F0502020204030204" pitchFamily="34" charset="0"/>
              </a:rPr>
            </a:br>
            <a:br>
              <a:rPr lang="hr-HR" sz="3100" dirty="0">
                <a:solidFill>
                  <a:srgbClr val="FFFFFF"/>
                </a:solidFill>
                <a:latin typeface="Calibri" panose="020F0502020204030204" pitchFamily="34" charset="0"/>
                <a:cs typeface="Calibri" panose="020F0502020204030204" pitchFamily="34" charset="0"/>
              </a:rPr>
            </a:br>
            <a:r>
              <a:rPr lang="hr-HR" sz="3100" dirty="0">
                <a:solidFill>
                  <a:srgbClr val="FFFFFF"/>
                </a:solidFill>
                <a:latin typeface="Calibri" panose="020F0502020204030204" pitchFamily="34" charset="0"/>
                <a:cs typeface="Calibri" panose="020F0502020204030204" pitchFamily="34" charset="0"/>
              </a:rPr>
              <a:t>(</a:t>
            </a:r>
            <a:r>
              <a:rPr lang="hr-HR" sz="2800" dirty="0">
                <a:solidFill>
                  <a:srgbClr val="FFFFFF"/>
                </a:solidFill>
                <a:latin typeface="Calibri" panose="020F0502020204030204" pitchFamily="34" charset="0"/>
                <a:cs typeface="Calibri" panose="020F0502020204030204" pitchFamily="34" charset="0"/>
              </a:rPr>
              <a:t>čl. 133. ZR)</a:t>
            </a:r>
            <a:br>
              <a:rPr lang="hr-HR" sz="2800" dirty="0">
                <a:solidFill>
                  <a:srgbClr val="FFFFFF"/>
                </a:solidFill>
                <a:latin typeface="Calibri" panose="020F0502020204030204" pitchFamily="34" charset="0"/>
                <a:cs typeface="Calibri" panose="020F0502020204030204" pitchFamily="34" charset="0"/>
              </a:rPr>
            </a:br>
            <a:br>
              <a:rPr lang="hr-HR" sz="2800" dirty="0">
                <a:solidFill>
                  <a:srgbClr val="FFFFFF"/>
                </a:solidFill>
                <a:latin typeface="Calibri" panose="020F0502020204030204" pitchFamily="34" charset="0"/>
                <a:cs typeface="Calibri" panose="020F0502020204030204" pitchFamily="34" charset="0"/>
              </a:rPr>
            </a:br>
            <a:br>
              <a:rPr lang="hr-HR" sz="2800" dirty="0">
                <a:solidFill>
                  <a:srgbClr val="FFFFFF"/>
                </a:solidFill>
                <a:latin typeface="Calibri" panose="020F0502020204030204" pitchFamily="34" charset="0"/>
                <a:cs typeface="Calibri" panose="020F0502020204030204" pitchFamily="34" charset="0"/>
              </a:rPr>
            </a:br>
            <a:br>
              <a:rPr lang="hr-HR" sz="2800" dirty="0">
                <a:solidFill>
                  <a:srgbClr val="FFFFFF"/>
                </a:solidFill>
                <a:latin typeface="Calibri" panose="020F0502020204030204" pitchFamily="34" charset="0"/>
                <a:cs typeface="Calibri" panose="020F0502020204030204" pitchFamily="34" charset="0"/>
              </a:rPr>
            </a:br>
            <a:br>
              <a:rPr lang="hr-HR" sz="2800" dirty="0">
                <a:solidFill>
                  <a:srgbClr val="FFFFFF"/>
                </a:solidFill>
                <a:latin typeface="Calibri" panose="020F0502020204030204" pitchFamily="34" charset="0"/>
                <a:cs typeface="Calibri" panose="020F0502020204030204" pitchFamily="34" charset="0"/>
              </a:rPr>
            </a:br>
            <a:br>
              <a:rPr lang="hr-HR" sz="2800" dirty="0">
                <a:solidFill>
                  <a:srgbClr val="FFFFFF"/>
                </a:solidFill>
                <a:latin typeface="Calibri" panose="020F0502020204030204" pitchFamily="34" charset="0"/>
                <a:cs typeface="Calibri" panose="020F0502020204030204" pitchFamily="34" charset="0"/>
              </a:rPr>
            </a:br>
            <a:r>
              <a:rPr lang="hr-HR" sz="4000" dirty="0">
                <a:solidFill>
                  <a:srgbClr val="FFFFFF"/>
                </a:solidFill>
                <a:latin typeface="Calibri" panose="020F0502020204030204" pitchFamily="34" charset="0"/>
                <a:cs typeface="Calibri" panose="020F0502020204030204" pitchFamily="34" charset="0"/>
              </a:rPr>
              <a:t>prijava inspekciji rada ?</a:t>
            </a:r>
            <a:br>
              <a:rPr lang="hr-HR" sz="4000" dirty="0">
                <a:solidFill>
                  <a:srgbClr val="FFFFFF"/>
                </a:solidFill>
                <a:latin typeface="Calibri" panose="020F0502020204030204" pitchFamily="34" charset="0"/>
                <a:cs typeface="Calibri" panose="020F0502020204030204" pitchFamily="34" charset="0"/>
              </a:rPr>
            </a:br>
            <a:endParaRPr lang="en-US" sz="4000" dirty="0">
              <a:solidFill>
                <a:srgbClr val="FFFFFF"/>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Tablica 2">
            <a:extLst>
              <a:ext uri="{FF2B5EF4-FFF2-40B4-BE49-F238E27FC236}">
                <a16:creationId xmlns:a16="http://schemas.microsoft.com/office/drawing/2014/main" id="{A62DD9DC-820E-490B-9B09-BC2A93634677}"/>
              </a:ext>
            </a:extLst>
          </p:cNvPr>
          <p:cNvGraphicFramePr>
            <a:graphicFrameLocks noGrp="1"/>
          </p:cNvGraphicFramePr>
          <p:nvPr>
            <p:extLst>
              <p:ext uri="{D42A27DB-BD31-4B8C-83A1-F6EECF244321}">
                <p14:modId xmlns:p14="http://schemas.microsoft.com/office/powerpoint/2010/main" val="1732155983"/>
              </p:ext>
            </p:extLst>
          </p:nvPr>
        </p:nvGraphicFramePr>
        <p:xfrm>
          <a:off x="790113" y="341644"/>
          <a:ext cx="6533430" cy="6075535"/>
        </p:xfrm>
        <a:graphic>
          <a:graphicData uri="http://schemas.openxmlformats.org/drawingml/2006/table">
            <a:tbl>
              <a:tblPr>
                <a:tableStyleId>{5C22544A-7EE6-4342-B048-85BDC9FD1C3A}</a:tableStyleId>
              </a:tblPr>
              <a:tblGrid>
                <a:gridCol w="6533430">
                  <a:extLst>
                    <a:ext uri="{9D8B030D-6E8A-4147-A177-3AD203B41FA5}">
                      <a16:colId xmlns:a16="http://schemas.microsoft.com/office/drawing/2014/main" val="3116226998"/>
                    </a:ext>
                  </a:extLst>
                </a:gridCol>
              </a:tblGrid>
              <a:tr h="6075535">
                <a:tc>
                  <a:txBody>
                    <a:bodyPr/>
                    <a:lstStyle/>
                    <a:p>
                      <a:pPr algn="just"/>
                      <a:endParaRPr lang="hr-HR" sz="1800" b="0" dirty="0">
                        <a:solidFill>
                          <a:srgbClr val="000000"/>
                        </a:solidFill>
                        <a:effectLst/>
                        <a:latin typeface="Calibri" panose="020F0502020204030204" pitchFamily="34" charset="0"/>
                      </a:endParaRPr>
                    </a:p>
                    <a:p>
                      <a:pPr algn="just"/>
                      <a:r>
                        <a:rPr lang="hr-HR" sz="1800" b="0" dirty="0">
                          <a:solidFill>
                            <a:srgbClr val="000000"/>
                          </a:solidFill>
                          <a:effectLst/>
                          <a:latin typeface="Calibri" panose="020F0502020204030204" pitchFamily="34" charset="0"/>
                        </a:rPr>
                        <a:t>Ako radnik smatra da mu je poslodavac povrijedio neko pravo iz radnog odnosa, može </a:t>
                      </a:r>
                      <a:r>
                        <a:rPr lang="hr-HR" sz="1800" b="1" dirty="0">
                          <a:solidFill>
                            <a:srgbClr val="000000"/>
                          </a:solidFill>
                          <a:effectLst/>
                          <a:latin typeface="Calibri" panose="020F0502020204030204" pitchFamily="34" charset="0"/>
                        </a:rPr>
                        <a:t>u roku od 15 dana </a:t>
                      </a:r>
                      <a:r>
                        <a:rPr lang="hr-HR" sz="1800" b="0" dirty="0">
                          <a:solidFill>
                            <a:srgbClr val="000000"/>
                          </a:solidFill>
                          <a:effectLst/>
                          <a:latin typeface="Calibri" panose="020F0502020204030204" pitchFamily="34" charset="0"/>
                        </a:rPr>
                        <a:t>od dostave odluke odnosno od saznanja za povredu podnijeti poslodavcu Zahtjev za zaštitu prava (preporučuje se poslati poslodavcu preporučenom poštom s povratnicom). </a:t>
                      </a:r>
                    </a:p>
                    <a:p>
                      <a:pPr algn="just"/>
                      <a:endParaRPr lang="hr-HR" sz="1800" b="0" dirty="0">
                        <a:solidFill>
                          <a:srgbClr val="000000"/>
                        </a:solidFill>
                        <a:effectLst/>
                        <a:latin typeface="Calibri" panose="020F0502020204030204" pitchFamily="34" charset="0"/>
                      </a:endParaRPr>
                    </a:p>
                    <a:p>
                      <a:pPr algn="just"/>
                      <a:r>
                        <a:rPr lang="hr-HR" sz="1800" b="0" dirty="0">
                          <a:solidFill>
                            <a:srgbClr val="000000"/>
                          </a:solidFill>
                          <a:effectLst/>
                          <a:latin typeface="Calibri" panose="020F0502020204030204" pitchFamily="34" charset="0"/>
                        </a:rPr>
                        <a:t>Poslodavac potom ima </a:t>
                      </a:r>
                      <a:r>
                        <a:rPr lang="hr-HR" sz="1800" b="1" dirty="0">
                          <a:solidFill>
                            <a:srgbClr val="000000"/>
                          </a:solidFill>
                          <a:effectLst/>
                          <a:latin typeface="Calibri" panose="020F0502020204030204" pitchFamily="34" charset="0"/>
                        </a:rPr>
                        <a:t>15 dana </a:t>
                      </a:r>
                      <a:r>
                        <a:rPr lang="hr-HR" sz="1800" b="0" dirty="0">
                          <a:solidFill>
                            <a:srgbClr val="000000"/>
                          </a:solidFill>
                          <a:effectLst/>
                          <a:latin typeface="Calibri" panose="020F0502020204030204" pitchFamily="34" charset="0"/>
                        </a:rPr>
                        <a:t>da udovolji zahtjevu radnika (a ima pravo i oglušiti se). </a:t>
                      </a:r>
                    </a:p>
                    <a:p>
                      <a:pPr algn="just"/>
                      <a:endParaRPr lang="hr-HR" sz="1800" b="0" dirty="0">
                        <a:solidFill>
                          <a:srgbClr val="000000"/>
                        </a:solidFill>
                        <a:effectLst/>
                        <a:latin typeface="Calibri" panose="020F0502020204030204" pitchFamily="34" charset="0"/>
                      </a:endParaRPr>
                    </a:p>
                    <a:p>
                      <a:pPr algn="just"/>
                      <a:r>
                        <a:rPr lang="hr-HR" sz="1800" b="0" dirty="0">
                          <a:solidFill>
                            <a:srgbClr val="000000"/>
                          </a:solidFill>
                          <a:effectLst/>
                          <a:latin typeface="Calibri" panose="020F0502020204030204" pitchFamily="34" charset="0"/>
                        </a:rPr>
                        <a:t>Ako zahtjevu radnika poslodavac nije udovoljio, radnik može u daljnjem roku od </a:t>
                      </a:r>
                      <a:r>
                        <a:rPr lang="hr-HR" sz="1800" b="1" dirty="0">
                          <a:solidFill>
                            <a:srgbClr val="000000"/>
                          </a:solidFill>
                          <a:effectLst/>
                          <a:latin typeface="Calibri" panose="020F0502020204030204" pitchFamily="34" charset="0"/>
                        </a:rPr>
                        <a:t>15 dana </a:t>
                      </a:r>
                      <a:r>
                        <a:rPr lang="hr-HR" sz="1800" b="0" dirty="0">
                          <a:solidFill>
                            <a:srgbClr val="000000"/>
                          </a:solidFill>
                          <a:effectLst/>
                          <a:latin typeface="Calibri" panose="020F0502020204030204" pitchFamily="34" charset="0"/>
                        </a:rPr>
                        <a:t>zahtijevati zaštitu povrijeđenog prava pred nadležnim sudom (podnijeti tužbu protiv poslodavca nadležnom općinskom sudu). </a:t>
                      </a:r>
                    </a:p>
                    <a:p>
                      <a:pPr algn="just"/>
                      <a:endParaRPr lang="hr-HR" sz="1800" b="0" dirty="0">
                        <a:solidFill>
                          <a:srgbClr val="000000"/>
                        </a:solidFill>
                        <a:effectLst/>
                        <a:latin typeface="Calibri" panose="020F0502020204030204" pitchFamily="34" charset="0"/>
                      </a:endParaRPr>
                    </a:p>
                    <a:p>
                      <a:pPr algn="just"/>
                      <a:endParaRPr lang="hr-HR" sz="1800" b="0" dirty="0">
                        <a:solidFill>
                          <a:srgbClr val="000000"/>
                        </a:solidFill>
                        <a:effectLst/>
                        <a:latin typeface="Calibri" panose="020F0502020204030204" pitchFamily="34" charset="0"/>
                      </a:endParaRPr>
                    </a:p>
                    <a:p>
                      <a:pPr algn="just"/>
                      <a:r>
                        <a:rPr lang="hr-HR" sz="1800" b="0" dirty="0">
                          <a:solidFill>
                            <a:srgbClr val="000000"/>
                          </a:solidFill>
                          <a:effectLst/>
                          <a:latin typeface="Calibri" panose="020F0502020204030204" pitchFamily="34" charset="0"/>
                        </a:rPr>
                        <a:t>Ova procedura sa zahtjevom za zaštitu prava te s ovim rokovima, ne vrijedi i </a:t>
                      </a:r>
                      <a:r>
                        <a:rPr lang="hr-HR" sz="1800" b="1" dirty="0">
                          <a:solidFill>
                            <a:srgbClr val="000000"/>
                          </a:solidFill>
                          <a:effectLst/>
                          <a:latin typeface="Calibri" panose="020F0502020204030204" pitchFamily="34" charset="0"/>
                        </a:rPr>
                        <a:t>ne primjenjuje se ako radnik ima samo novčanu tražbinu prema poslodavcu</a:t>
                      </a:r>
                      <a:r>
                        <a:rPr lang="hr-HR" sz="1800" b="0" dirty="0">
                          <a:solidFill>
                            <a:srgbClr val="000000"/>
                          </a:solidFill>
                          <a:effectLst/>
                          <a:latin typeface="Calibri" panose="020F0502020204030204" pitchFamily="34" charset="0"/>
                        </a:rPr>
                        <a:t>. Tada radnik može neposredno ustati s tužbom, </a:t>
                      </a:r>
                      <a:r>
                        <a:rPr lang="hr-HR" sz="1800" b="1" dirty="0">
                          <a:solidFill>
                            <a:srgbClr val="000000"/>
                          </a:solidFill>
                          <a:effectLst/>
                          <a:latin typeface="Calibri" panose="020F0502020204030204" pitchFamily="34" charset="0"/>
                        </a:rPr>
                        <a:t>u roku od 5 godina </a:t>
                      </a:r>
                      <a:r>
                        <a:rPr lang="hr-HR" sz="1800" b="0" dirty="0">
                          <a:solidFill>
                            <a:srgbClr val="000000"/>
                          </a:solidFill>
                          <a:effectLst/>
                          <a:latin typeface="Calibri" panose="020F0502020204030204" pitchFamily="34" charset="0"/>
                        </a:rPr>
                        <a:t>koliko iznosi </a:t>
                      </a:r>
                      <a:r>
                        <a:rPr lang="hr-HR" sz="1800" b="0" dirty="0" err="1">
                          <a:solidFill>
                            <a:srgbClr val="000000"/>
                          </a:solidFill>
                          <a:effectLst/>
                          <a:latin typeface="Calibri" panose="020F0502020204030204" pitchFamily="34" charset="0"/>
                        </a:rPr>
                        <a:t>zastarni</a:t>
                      </a:r>
                      <a:r>
                        <a:rPr lang="hr-HR" sz="1800" b="0" dirty="0">
                          <a:solidFill>
                            <a:srgbClr val="000000"/>
                          </a:solidFill>
                          <a:effectLst/>
                          <a:latin typeface="Calibri" panose="020F0502020204030204" pitchFamily="34" charset="0"/>
                        </a:rPr>
                        <a:t> rok za potraživanja iz radnog odnosa. </a:t>
                      </a:r>
                    </a:p>
                  </a:txBody>
                  <a:tcPr marL="150520" marR="150520" marT="75259" marB="75259"/>
                </a:tc>
                <a:extLst>
                  <a:ext uri="{0D108BD9-81ED-4DB2-BD59-A6C34878D82A}">
                    <a16:rowId xmlns:a16="http://schemas.microsoft.com/office/drawing/2014/main" val="3002061611"/>
                  </a:ext>
                </a:extLst>
              </a:tr>
            </a:tbl>
          </a:graphicData>
        </a:graphic>
      </p:graphicFrame>
      <p:sp>
        <p:nvSpPr>
          <p:cNvPr id="6" name="Rezervirano mjesto broja slajda 5">
            <a:extLst>
              <a:ext uri="{FF2B5EF4-FFF2-40B4-BE49-F238E27FC236}">
                <a16:creationId xmlns:a16="http://schemas.microsoft.com/office/drawing/2014/main" id="{7E67D767-A52A-4B01-871F-F04C75B2B3D3}"/>
              </a:ext>
            </a:extLst>
          </p:cNvPr>
          <p:cNvSpPr>
            <a:spLocks noGrp="1"/>
          </p:cNvSpPr>
          <p:nvPr>
            <p:ph type="sldNum" sz="quarter" idx="12"/>
          </p:nvPr>
        </p:nvSpPr>
        <p:spPr>
          <a:xfrm>
            <a:off x="7620915" y="6459785"/>
            <a:ext cx="475970" cy="365125"/>
          </a:xfrm>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116983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D6E202D-A410-467D-B92D-0920F4E8FA1A}"/>
              </a:ext>
            </a:extLst>
          </p:cNvPr>
          <p:cNvSpPr>
            <a:spLocks noGrp="1"/>
          </p:cNvSpPr>
          <p:nvPr>
            <p:ph type="title"/>
          </p:nvPr>
        </p:nvSpPr>
        <p:spPr>
          <a:xfrm>
            <a:off x="4348952" y="643467"/>
            <a:ext cx="7172487" cy="5054008"/>
          </a:xfrm>
        </p:spPr>
        <p:txBody>
          <a:bodyPr vert="horz" lIns="91440" tIns="45720" rIns="91440" bIns="45720" rtlCol="0" anchor="ctr">
            <a:normAutofit/>
          </a:bodyPr>
          <a:lstStyle/>
          <a:p>
            <a:br>
              <a:rPr lang="hr-HR" sz="6600" b="1" dirty="0">
                <a:solidFill>
                  <a:schemeClr val="tx2"/>
                </a:solidFill>
              </a:rPr>
            </a:br>
            <a:br>
              <a:rPr lang="en-US" sz="6600" b="1" dirty="0">
                <a:solidFill>
                  <a:schemeClr val="tx2"/>
                </a:solidFill>
              </a:rPr>
            </a:br>
            <a:endParaRPr lang="en-US" sz="6600" dirty="0">
              <a:solidFill>
                <a:schemeClr val="tx2"/>
              </a:solidFill>
            </a:endParaRP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ravokutnik 4">
            <a:extLst>
              <a:ext uri="{FF2B5EF4-FFF2-40B4-BE49-F238E27FC236}">
                <a16:creationId xmlns:a16="http://schemas.microsoft.com/office/drawing/2014/main" id="{43F9A5AB-93A3-4B80-BC4D-8FA4EFFAAE17}"/>
              </a:ext>
            </a:extLst>
          </p:cNvPr>
          <p:cNvSpPr/>
          <p:nvPr/>
        </p:nvSpPr>
        <p:spPr>
          <a:xfrm>
            <a:off x="4719332" y="705389"/>
            <a:ext cx="6723199" cy="6654066"/>
          </a:xfrm>
          <a:prstGeom prst="rect">
            <a:avLst/>
          </a:prstGeom>
        </p:spPr>
        <p:txBody>
          <a:bodyPr wrap="square">
            <a:spAutoFit/>
          </a:bodyPr>
          <a:lstStyle/>
          <a:p>
            <a:pPr lvl="0" algn="ctr" defTabSz="914400">
              <a:lnSpc>
                <a:spcPct val="85000"/>
              </a:lnSpc>
              <a:spcBef>
                <a:spcPct val="0"/>
              </a:spcBef>
              <a:spcAft>
                <a:spcPts val="600"/>
              </a:spcAft>
            </a:pPr>
            <a:endParaRPr lang="hr-HR" sz="3200" b="1" spc="-50" dirty="0">
              <a:latin typeface="Calibri" panose="020F0502020204030204" pitchFamily="34" charset="0"/>
              <a:cs typeface="Calibri" panose="020F0502020204030204" pitchFamily="34" charset="0"/>
            </a:endParaRPr>
          </a:p>
          <a:p>
            <a:pPr lvl="0" algn="ctr" defTabSz="914400">
              <a:lnSpc>
                <a:spcPct val="85000"/>
              </a:lnSpc>
              <a:spcBef>
                <a:spcPct val="0"/>
              </a:spcBef>
              <a:spcAft>
                <a:spcPts val="600"/>
              </a:spcAft>
            </a:pPr>
            <a:endParaRPr lang="hr-HR" sz="3200" b="1" spc="-50" dirty="0">
              <a:latin typeface="Calibri" panose="020F0502020204030204" pitchFamily="34" charset="0"/>
              <a:cs typeface="Calibri" panose="020F0502020204030204" pitchFamily="34" charset="0"/>
            </a:endParaRPr>
          </a:p>
          <a:p>
            <a:pPr lvl="0" algn="ctr" defTabSz="914400">
              <a:lnSpc>
                <a:spcPct val="85000"/>
              </a:lnSpc>
              <a:spcBef>
                <a:spcPct val="0"/>
              </a:spcBef>
              <a:spcAft>
                <a:spcPts val="600"/>
              </a:spcAft>
            </a:pPr>
            <a:endParaRPr lang="hr-HR" sz="3200" b="1" spc="-50" dirty="0">
              <a:latin typeface="Calibri" panose="020F0502020204030204" pitchFamily="34" charset="0"/>
              <a:cs typeface="Calibri" panose="020F0502020204030204" pitchFamily="34" charset="0"/>
            </a:endParaRPr>
          </a:p>
          <a:p>
            <a:pPr lvl="0" algn="ctr" defTabSz="914400">
              <a:lnSpc>
                <a:spcPct val="85000"/>
              </a:lnSpc>
              <a:spcBef>
                <a:spcPct val="0"/>
              </a:spcBef>
              <a:spcAft>
                <a:spcPts val="600"/>
              </a:spcAft>
            </a:pPr>
            <a:r>
              <a:rPr lang="hr-HR" sz="3200" b="1" spc="-50" dirty="0">
                <a:latin typeface="Calibri" panose="020F0502020204030204" pitchFamily="34" charset="0"/>
                <a:cs typeface="Calibri" panose="020F0502020204030204" pitchFamily="34" charset="0"/>
              </a:rPr>
              <a:t>NAJAVLJEN PA ZABORAVLJEN </a:t>
            </a:r>
          </a:p>
          <a:p>
            <a:pPr lvl="0" algn="ctr" defTabSz="914400">
              <a:lnSpc>
                <a:spcPct val="85000"/>
              </a:lnSpc>
              <a:spcBef>
                <a:spcPct val="0"/>
              </a:spcBef>
              <a:spcAft>
                <a:spcPts val="600"/>
              </a:spcAft>
            </a:pPr>
            <a:endParaRPr lang="hr-HR" sz="3200" b="1" spc="-50" dirty="0">
              <a:solidFill>
                <a:srgbClr val="E9E5DC"/>
              </a:solidFill>
              <a:latin typeface="Calibri" panose="020F0502020204030204" pitchFamily="34" charset="0"/>
              <a:cs typeface="Calibri" panose="020F0502020204030204" pitchFamily="34" charset="0"/>
            </a:endParaRPr>
          </a:p>
          <a:p>
            <a:pPr lvl="0" algn="ctr" defTabSz="914400">
              <a:lnSpc>
                <a:spcPct val="85000"/>
              </a:lnSpc>
              <a:spcBef>
                <a:spcPct val="0"/>
              </a:spcBef>
              <a:spcAft>
                <a:spcPts val="600"/>
              </a:spcAft>
            </a:pPr>
            <a:r>
              <a:rPr lang="hr-HR" sz="3200" b="1" dirty="0"/>
              <a:t>"Zakon o uređenju radnih odnosa u okolnostima proglašene epidemije bolesti COVID -19"</a:t>
            </a:r>
            <a:endParaRPr lang="hr-HR" sz="3200" b="1" spc="-50" dirty="0">
              <a:solidFill>
                <a:srgbClr val="E9E5DC"/>
              </a:solidFill>
              <a:cs typeface="Calibri" panose="020F0502020204030204" pitchFamily="34" charset="0"/>
            </a:endParaRPr>
          </a:p>
          <a:p>
            <a:pPr lvl="0" defTabSz="914400">
              <a:lnSpc>
                <a:spcPct val="85000"/>
              </a:lnSpc>
              <a:spcBef>
                <a:spcPct val="0"/>
              </a:spcBef>
              <a:spcAft>
                <a:spcPts val="600"/>
              </a:spcAft>
            </a:pPr>
            <a:endParaRPr lang="hr-HR" sz="6600" b="1" spc="-50" dirty="0">
              <a:solidFill>
                <a:srgbClr val="E9E5DC"/>
              </a:solidFill>
              <a:latin typeface="Calibri Light" panose="020F0302020204030204"/>
            </a:endParaRPr>
          </a:p>
          <a:p>
            <a:pPr lvl="0" defTabSz="914400">
              <a:lnSpc>
                <a:spcPct val="85000"/>
              </a:lnSpc>
              <a:spcBef>
                <a:spcPct val="0"/>
              </a:spcBef>
              <a:spcAft>
                <a:spcPts val="600"/>
              </a:spcAft>
            </a:pPr>
            <a:endParaRPr lang="hr-HR" sz="6600" b="1" spc="-50" dirty="0">
              <a:solidFill>
                <a:srgbClr val="E9E5DC"/>
              </a:solidFill>
              <a:latin typeface="Calibri Light" panose="020F0302020204030204"/>
            </a:endParaRPr>
          </a:p>
          <a:p>
            <a:pPr lvl="0" defTabSz="914400">
              <a:lnSpc>
                <a:spcPct val="85000"/>
              </a:lnSpc>
              <a:spcBef>
                <a:spcPct val="0"/>
              </a:spcBef>
              <a:spcAft>
                <a:spcPts val="600"/>
              </a:spcAft>
            </a:pPr>
            <a:endParaRPr lang="en-US" sz="6600" b="1" spc="-50" dirty="0">
              <a:solidFill>
                <a:srgbClr val="E9E5DC"/>
              </a:solidFill>
              <a:latin typeface="Calibri Light" panose="020F0302020204030204"/>
            </a:endParaRPr>
          </a:p>
        </p:txBody>
      </p:sp>
      <p:sp>
        <p:nvSpPr>
          <p:cNvPr id="6" name="Rezervirano mjesto broja slajda 5">
            <a:extLst>
              <a:ext uri="{FF2B5EF4-FFF2-40B4-BE49-F238E27FC236}">
                <a16:creationId xmlns:a16="http://schemas.microsoft.com/office/drawing/2014/main" id="{4DF531D6-6622-414B-A70A-78D5D36F817A}"/>
              </a:ext>
            </a:extLst>
          </p:cNvPr>
          <p:cNvSpPr>
            <a:spLocks noGrp="1"/>
          </p:cNvSpPr>
          <p:nvPr>
            <p:ph type="sldNum" sz="quarter" idx="12"/>
          </p:nvPr>
        </p:nvSpPr>
        <p:spPr>
          <a:xfrm>
            <a:off x="394856" y="6459785"/>
            <a:ext cx="812802" cy="365125"/>
          </a:xfrm>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36857264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0830082-A911-480D-A82B-79A1F924FDDA}"/>
              </a:ext>
            </a:extLst>
          </p:cNvPr>
          <p:cNvSpPr>
            <a:spLocks noGrp="1"/>
          </p:cNvSpPr>
          <p:nvPr>
            <p:ph type="title"/>
          </p:nvPr>
        </p:nvSpPr>
        <p:spPr/>
        <p:txBody>
          <a:bodyPr>
            <a:normAutofit/>
          </a:bodyPr>
          <a:lstStyle/>
          <a:p>
            <a:pPr algn="ctr"/>
            <a:r>
              <a:rPr lang="hr-HR" sz="3600" dirty="0"/>
              <a:t>"Zakon o uređenju radnih odnosa u okolnostima proglašene epidemije bolesti COVID -19"</a:t>
            </a:r>
            <a:endParaRPr lang="hr-HR" sz="3600" b="1" dirty="0">
              <a:latin typeface="Calibri" panose="020F0502020204030204" pitchFamily="34" charset="0"/>
              <a:cs typeface="Calibri" panose="020F0502020204030204" pitchFamily="34" charset="0"/>
            </a:endParaRPr>
          </a:p>
        </p:txBody>
      </p:sp>
      <p:sp>
        <p:nvSpPr>
          <p:cNvPr id="5" name="Pravokutnik 4">
            <a:extLst>
              <a:ext uri="{FF2B5EF4-FFF2-40B4-BE49-F238E27FC236}">
                <a16:creationId xmlns:a16="http://schemas.microsoft.com/office/drawing/2014/main" id="{5984CEF1-98CE-4269-8E2B-B4F8C76455F3}"/>
              </a:ext>
            </a:extLst>
          </p:cNvPr>
          <p:cNvSpPr/>
          <p:nvPr/>
        </p:nvSpPr>
        <p:spPr>
          <a:xfrm>
            <a:off x="1176284" y="1982664"/>
            <a:ext cx="10880481" cy="4924425"/>
          </a:xfrm>
          <a:prstGeom prst="rect">
            <a:avLst/>
          </a:prstGeom>
        </p:spPr>
        <p:txBody>
          <a:bodyPr wrap="square">
            <a:spAutoFit/>
          </a:bodyPr>
          <a:lstStyle/>
          <a:p>
            <a:r>
              <a:rPr lang="hr-HR" sz="2000" dirty="0"/>
              <a:t>Tim Zakonom bilo je predviđeno da se privremeno, za vrijeme trajanja epidemije, poslodavcima omogući sljedeće:</a:t>
            </a:r>
            <a:br>
              <a:rPr lang="hr-HR" sz="2000" dirty="0"/>
            </a:br>
            <a:br>
              <a:rPr lang="hr-HR" sz="2000" dirty="0"/>
            </a:br>
            <a:r>
              <a:rPr lang="hr-HR" sz="2000" dirty="0"/>
              <a:t>1. </a:t>
            </a:r>
            <a:r>
              <a:rPr lang="hr-HR" sz="2000" b="1" dirty="0"/>
              <a:t>smanjivanja plaće putem pravilnika o radu </a:t>
            </a:r>
            <a:r>
              <a:rPr lang="hr-HR" sz="2000" dirty="0"/>
              <a:t>do minimalne plaće, te ukidanje prava radnika na isplatu jednokratnih materijalnih prava, </a:t>
            </a:r>
          </a:p>
          <a:p>
            <a:endParaRPr lang="hr-HR" sz="2000" dirty="0"/>
          </a:p>
          <a:p>
            <a:r>
              <a:rPr lang="hr-HR" sz="2000" dirty="0"/>
              <a:t>2. </a:t>
            </a:r>
            <a:r>
              <a:rPr lang="hr-HR" sz="2000" b="1" dirty="0"/>
              <a:t>jednostrano isključenja pojedinih odredbi kolektivnih ugovora </a:t>
            </a:r>
            <a:r>
              <a:rPr lang="hr-HR" sz="2000" dirty="0"/>
              <a:t>(materijalna prava i sl.)</a:t>
            </a:r>
          </a:p>
          <a:p>
            <a:endParaRPr lang="hr-HR" sz="2000" dirty="0"/>
          </a:p>
          <a:p>
            <a:r>
              <a:rPr lang="hr-HR" sz="2000" dirty="0"/>
              <a:t>3. pravo poslodavca da ponudi radniku dodatak ugovora o radu kojim bi se u vremenskom trajanju važenja odluke o proglašenju epidemije </a:t>
            </a:r>
            <a:r>
              <a:rPr lang="hr-HR" sz="2000" b="1" dirty="0"/>
              <a:t>skratilo ugovoreno radno vrijeme</a:t>
            </a:r>
            <a:r>
              <a:rPr lang="hr-HR" sz="2000" dirty="0"/>
              <a:t>, i time ugovorila </a:t>
            </a:r>
            <a:r>
              <a:rPr lang="hr-HR" sz="2000" b="1" dirty="0"/>
              <a:t>plaća niža od prvotno ugovorene, </a:t>
            </a:r>
          </a:p>
          <a:p>
            <a:endParaRPr lang="hr-HR" sz="2000" dirty="0"/>
          </a:p>
          <a:p>
            <a:r>
              <a:rPr lang="hr-HR" sz="2000" dirty="0"/>
              <a:t>4. mogućnost jednostrane odluke poslodavca o radu na izdvojenom mjestu rada (</a:t>
            </a:r>
            <a:r>
              <a:rPr lang="hr-HR" sz="2000" b="1" dirty="0"/>
              <a:t>rad od kuće</a:t>
            </a:r>
            <a:r>
              <a:rPr lang="hr-HR" sz="2000" dirty="0"/>
              <a:t>), </a:t>
            </a:r>
          </a:p>
          <a:p>
            <a:endParaRPr lang="hr-HR" dirty="0"/>
          </a:p>
          <a:p>
            <a:endParaRPr lang="hr-HR" dirty="0"/>
          </a:p>
          <a:p>
            <a:endParaRPr lang="hr-HR" dirty="0"/>
          </a:p>
        </p:txBody>
      </p:sp>
      <p:sp>
        <p:nvSpPr>
          <p:cNvPr id="6" name="Rezervirano mjesto broja slajda 5">
            <a:extLst>
              <a:ext uri="{FF2B5EF4-FFF2-40B4-BE49-F238E27FC236}">
                <a16:creationId xmlns:a16="http://schemas.microsoft.com/office/drawing/2014/main" id="{C85082A2-C93F-485B-A38F-2BBFDB820EA6}"/>
              </a:ext>
            </a:extLst>
          </p:cNvPr>
          <p:cNvSpPr>
            <a:spLocks noGrp="1"/>
          </p:cNvSpPr>
          <p:nvPr>
            <p:ph type="sldNum" sz="quarter" idx="12"/>
          </p:nvPr>
        </p:nvSpPr>
        <p:spPr>
          <a:xfrm>
            <a:off x="1176285" y="6459785"/>
            <a:ext cx="673298" cy="365125"/>
          </a:xfrm>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3918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0830082-A911-480D-A82B-79A1F924FDDA}"/>
              </a:ext>
            </a:extLst>
          </p:cNvPr>
          <p:cNvSpPr>
            <a:spLocks noGrp="1"/>
          </p:cNvSpPr>
          <p:nvPr>
            <p:ph type="title"/>
          </p:nvPr>
        </p:nvSpPr>
        <p:spPr>
          <a:xfrm>
            <a:off x="1097280" y="286603"/>
            <a:ext cx="10058400" cy="1311085"/>
          </a:xfrm>
        </p:spPr>
        <p:txBody>
          <a:bodyPr>
            <a:normAutofit/>
          </a:bodyPr>
          <a:lstStyle/>
          <a:p>
            <a:pPr algn="ctr"/>
            <a:r>
              <a:rPr lang="hr-HR" sz="3600" dirty="0"/>
              <a:t>"Zakon o uređenju radnih odnosa u okolnostima proglašene epidemije bolesti COVID -19"</a:t>
            </a:r>
            <a:endParaRPr lang="hr-HR" sz="3600" b="1" dirty="0">
              <a:latin typeface="Calibri" panose="020F0502020204030204" pitchFamily="34" charset="0"/>
              <a:cs typeface="Calibri" panose="020F0502020204030204" pitchFamily="34" charset="0"/>
            </a:endParaRPr>
          </a:p>
        </p:txBody>
      </p:sp>
      <p:sp>
        <p:nvSpPr>
          <p:cNvPr id="5" name="Pravokutnik 4">
            <a:extLst>
              <a:ext uri="{FF2B5EF4-FFF2-40B4-BE49-F238E27FC236}">
                <a16:creationId xmlns:a16="http://schemas.microsoft.com/office/drawing/2014/main" id="{5984CEF1-98CE-4269-8E2B-B4F8C76455F3}"/>
              </a:ext>
            </a:extLst>
          </p:cNvPr>
          <p:cNvSpPr/>
          <p:nvPr/>
        </p:nvSpPr>
        <p:spPr>
          <a:xfrm>
            <a:off x="1176284" y="1982664"/>
            <a:ext cx="10880481" cy="5262979"/>
          </a:xfrm>
          <a:prstGeom prst="rect">
            <a:avLst/>
          </a:prstGeom>
        </p:spPr>
        <p:txBody>
          <a:bodyPr wrap="square">
            <a:spAutoFit/>
          </a:bodyPr>
          <a:lstStyle/>
          <a:p>
            <a:r>
              <a:rPr lang="hr-HR" sz="2000" dirty="0"/>
              <a:t>5. mogućnost </a:t>
            </a:r>
            <a:r>
              <a:rPr lang="hr-HR" sz="2000" b="1" dirty="0"/>
              <a:t>drukčijeg uređenja prava na naknadu plaće zbog prekida rada </a:t>
            </a:r>
            <a:r>
              <a:rPr lang="hr-HR" sz="2000" dirty="0"/>
              <a:t>do kojeg je došlo zbog okolnosti proglašene epidemije bolesti COVID-19 (dakle, smanjivanja naknade)</a:t>
            </a:r>
          </a:p>
          <a:p>
            <a:endParaRPr lang="hr-HR" sz="2000" dirty="0"/>
          </a:p>
          <a:p>
            <a:r>
              <a:rPr lang="hr-HR" sz="2000" dirty="0"/>
              <a:t>6. </a:t>
            </a:r>
            <a:r>
              <a:rPr lang="hr-HR" sz="2000" b="1" dirty="0"/>
              <a:t>isključenje odredbe o primjeni povoljnijeg prava za radnika </a:t>
            </a:r>
            <a:r>
              <a:rPr lang="hr-HR" sz="2000" dirty="0"/>
              <a:t>iz članka 9. Zakona o radu</a:t>
            </a:r>
          </a:p>
          <a:p>
            <a:endParaRPr lang="hr-HR" sz="2000" dirty="0"/>
          </a:p>
          <a:p>
            <a:r>
              <a:rPr lang="hr-HR" sz="2000" dirty="0"/>
              <a:t>7. </a:t>
            </a:r>
            <a:r>
              <a:rPr lang="hr-HR" sz="2000" b="1" dirty="0"/>
              <a:t>pravo poslodavca da donese odluku o korištenju godišnjeg odmora radnika bez roka obavijesti od 15 dana</a:t>
            </a:r>
          </a:p>
          <a:p>
            <a:endParaRPr lang="hr-HR" sz="2000" dirty="0"/>
          </a:p>
          <a:p>
            <a:r>
              <a:rPr lang="hr-HR" sz="2000" dirty="0"/>
              <a:t>8. </a:t>
            </a:r>
            <a:r>
              <a:rPr lang="hr-HR" sz="2000" b="1" dirty="0"/>
              <a:t>mogućnost donošenja odluka o rasporedu ili promjeni rasporeda radnog vremena radnika</a:t>
            </a:r>
          </a:p>
          <a:p>
            <a:endParaRPr lang="hr-HR" sz="2000" dirty="0"/>
          </a:p>
          <a:p>
            <a:r>
              <a:rPr lang="hr-HR" sz="2000" dirty="0"/>
              <a:t>9. </a:t>
            </a:r>
            <a:r>
              <a:rPr lang="hr-HR" sz="2000" b="1" dirty="0"/>
              <a:t>isključenje obveze savjetovanja s radničkim vijećem te isključenje traženja suglasnosti od radničkog vijeća</a:t>
            </a:r>
            <a:endParaRPr lang="hr-HR" sz="2000" dirty="0"/>
          </a:p>
          <a:p>
            <a:r>
              <a:rPr lang="hr-HR" sz="2000" dirty="0"/>
              <a:t>10. </a:t>
            </a:r>
            <a:r>
              <a:rPr lang="hr-HR" sz="2000" dirty="0" err="1"/>
              <a:t>neobveza</a:t>
            </a:r>
            <a:r>
              <a:rPr lang="hr-HR" sz="2000" dirty="0"/>
              <a:t> periodičnih pregleda radnika na poslovima s posebnim uvjetima rada, za vrijeme epidemije bolesti COVID - 19 (uvjerenja bi vrijedila do daljnjega)</a:t>
            </a:r>
            <a:br>
              <a:rPr lang="hr-HR" sz="2000" dirty="0"/>
            </a:br>
            <a:endParaRPr lang="hr-HR" sz="2000" dirty="0"/>
          </a:p>
          <a:p>
            <a:endParaRPr lang="hr-HR" dirty="0"/>
          </a:p>
          <a:p>
            <a:endParaRPr lang="hr-HR" dirty="0"/>
          </a:p>
        </p:txBody>
      </p:sp>
      <p:sp>
        <p:nvSpPr>
          <p:cNvPr id="6" name="Rezervirano mjesto broja slajda 5">
            <a:extLst>
              <a:ext uri="{FF2B5EF4-FFF2-40B4-BE49-F238E27FC236}">
                <a16:creationId xmlns:a16="http://schemas.microsoft.com/office/drawing/2014/main" id="{331FA03B-F591-47D0-B086-D4F6E93A5EFC}"/>
              </a:ext>
            </a:extLst>
          </p:cNvPr>
          <p:cNvSpPr>
            <a:spLocks noGrp="1"/>
          </p:cNvSpPr>
          <p:nvPr>
            <p:ph type="sldNum" sz="quarter" idx="12"/>
          </p:nvPr>
        </p:nvSpPr>
        <p:spPr>
          <a:xfrm>
            <a:off x="1257301" y="6459785"/>
            <a:ext cx="571500" cy="365125"/>
          </a:xfrm>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2950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5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9" name="Rectangle 5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673A802-B1C0-41E5-9B20-1723CD115270}"/>
              </a:ext>
            </a:extLst>
          </p:cNvPr>
          <p:cNvSpPr>
            <a:spLocks noGrp="1"/>
          </p:cNvSpPr>
          <p:nvPr>
            <p:ph type="title"/>
          </p:nvPr>
        </p:nvSpPr>
        <p:spPr>
          <a:xfrm>
            <a:off x="5181601" y="794590"/>
            <a:ext cx="6368142" cy="2197670"/>
          </a:xfrm>
        </p:spPr>
        <p:txBody>
          <a:bodyPr vert="horz" lIns="91440" tIns="45720" rIns="91440" bIns="45720" rtlCol="0" anchor="b">
            <a:normAutofit/>
          </a:bodyPr>
          <a:lstStyle/>
          <a:p>
            <a:pPr algn="ctr"/>
            <a:r>
              <a:rPr lang="en-US" sz="3400" b="1" kern="1200" spc="-50" baseline="0" dirty="0">
                <a:solidFill>
                  <a:schemeClr val="tx1">
                    <a:lumMod val="75000"/>
                    <a:lumOff val="25000"/>
                  </a:schemeClr>
                </a:solidFill>
                <a:latin typeface="+mj-lt"/>
                <a:ea typeface="+mj-ea"/>
                <a:cs typeface="+mj-cs"/>
              </a:rPr>
              <a:t>VIRUS </a:t>
            </a:r>
            <a:r>
              <a:rPr lang="en-US" sz="3400" kern="1200" spc="-50" baseline="0" dirty="0">
                <a:solidFill>
                  <a:schemeClr val="accent2">
                    <a:lumMod val="60000"/>
                    <a:lumOff val="40000"/>
                  </a:schemeClr>
                </a:solidFill>
                <a:latin typeface="+mj-lt"/>
                <a:ea typeface="+mj-ea"/>
                <a:cs typeface="+mj-cs"/>
              </a:rPr>
              <a:t>SARS-CoV-2</a:t>
            </a:r>
            <a:r>
              <a:rPr lang="en-US" sz="3400" b="1" dirty="0"/>
              <a:t> „KORONAVIRUS“</a:t>
            </a:r>
            <a:br>
              <a:rPr lang="hr-HR" sz="3400" b="1" kern="1200" spc="-50" baseline="0" dirty="0">
                <a:solidFill>
                  <a:schemeClr val="tx1">
                    <a:lumMod val="75000"/>
                    <a:lumOff val="25000"/>
                  </a:schemeClr>
                </a:solidFill>
                <a:latin typeface="+mj-lt"/>
                <a:ea typeface="+mj-ea"/>
                <a:cs typeface="+mj-cs"/>
              </a:rPr>
            </a:br>
            <a:br>
              <a:rPr lang="hr-HR" sz="3400" b="1" kern="1200" spc="-50" baseline="0" dirty="0">
                <a:solidFill>
                  <a:schemeClr val="tx1">
                    <a:lumMod val="75000"/>
                    <a:lumOff val="25000"/>
                  </a:schemeClr>
                </a:solidFill>
                <a:latin typeface="+mj-lt"/>
                <a:ea typeface="+mj-ea"/>
                <a:cs typeface="+mj-cs"/>
              </a:rPr>
            </a:br>
            <a:br>
              <a:rPr lang="hr-HR" sz="3400" b="1" kern="1200" spc="-50" baseline="0" dirty="0">
                <a:solidFill>
                  <a:schemeClr val="tx1">
                    <a:lumMod val="75000"/>
                    <a:lumOff val="25000"/>
                  </a:schemeClr>
                </a:solidFill>
                <a:latin typeface="+mj-lt"/>
                <a:ea typeface="+mj-ea"/>
                <a:cs typeface="+mj-cs"/>
              </a:rPr>
            </a:br>
            <a:r>
              <a:rPr lang="en-US" sz="3400" b="1" kern="1200" spc="-50" baseline="0" dirty="0">
                <a:solidFill>
                  <a:schemeClr val="tx1">
                    <a:lumMod val="75000"/>
                    <a:lumOff val="25000"/>
                  </a:schemeClr>
                </a:solidFill>
                <a:latin typeface="+mj-lt"/>
                <a:ea typeface="+mj-ea"/>
                <a:cs typeface="+mj-cs"/>
              </a:rPr>
              <a:t>COVID-19 </a:t>
            </a:r>
            <a:endParaRPr lang="en-US" sz="3400" kern="1200" spc="-50" baseline="0" dirty="0">
              <a:solidFill>
                <a:schemeClr val="tx1">
                  <a:lumMod val="75000"/>
                  <a:lumOff val="25000"/>
                </a:schemeClr>
              </a:solidFill>
              <a:latin typeface="+mj-lt"/>
              <a:ea typeface="+mj-ea"/>
              <a:cs typeface="+mj-cs"/>
            </a:endParaRPr>
          </a:p>
        </p:txBody>
      </p:sp>
      <p:pic>
        <p:nvPicPr>
          <p:cNvPr id="5" name="Slika 4">
            <a:extLst>
              <a:ext uri="{FF2B5EF4-FFF2-40B4-BE49-F238E27FC236}">
                <a16:creationId xmlns:a16="http://schemas.microsoft.com/office/drawing/2014/main" id="{4D7CF96A-7E6D-4709-A45B-1B99E63C4478}"/>
              </a:ext>
            </a:extLst>
          </p:cNvPr>
          <p:cNvPicPr>
            <a:picLocks noChangeAspect="1"/>
          </p:cNvPicPr>
          <p:nvPr/>
        </p:nvPicPr>
        <p:blipFill rotWithShape="1">
          <a:blip r:embed="rId2"/>
          <a:srcRect l="12497" r="18420" b="1"/>
          <a:stretch/>
        </p:blipFill>
        <p:spPr>
          <a:xfrm>
            <a:off x="20" y="-12128"/>
            <a:ext cx="4654276" cy="6870127"/>
          </a:xfrm>
          <a:prstGeom prst="rect">
            <a:avLst/>
          </a:prstGeom>
        </p:spPr>
      </p:pic>
      <p:cxnSp>
        <p:nvCxnSpPr>
          <p:cNvPr id="63" name="Straight Connector 6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ravokutnik 2">
            <a:extLst>
              <a:ext uri="{FF2B5EF4-FFF2-40B4-BE49-F238E27FC236}">
                <a16:creationId xmlns:a16="http://schemas.microsoft.com/office/drawing/2014/main" id="{EC39A34F-0508-433A-9D63-DDF8660A9703}"/>
              </a:ext>
            </a:extLst>
          </p:cNvPr>
          <p:cNvSpPr/>
          <p:nvPr/>
        </p:nvSpPr>
        <p:spPr>
          <a:xfrm>
            <a:off x="5181601" y="2852256"/>
            <a:ext cx="6368142" cy="3016837"/>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marL="800100" lvl="1" indent="-342900" defTabSz="914400">
              <a:lnSpc>
                <a:spcPct val="90000"/>
              </a:lnSpc>
              <a:spcAft>
                <a:spcPts val="600"/>
              </a:spcAft>
              <a:buClr>
                <a:schemeClr val="accent1"/>
              </a:buClr>
              <a:buFont typeface="Calibri" panose="020F0502020204030204" pitchFamily="34" charset="0"/>
              <a:buChar char="q"/>
            </a:pPr>
            <a:r>
              <a:rPr lang="en-US" b="1" dirty="0">
                <a:solidFill>
                  <a:schemeClr val="tx1">
                    <a:lumMod val="75000"/>
                    <a:lumOff val="25000"/>
                  </a:schemeClr>
                </a:solidFill>
              </a:rPr>
              <a:t>Globalna pandemija koronavirusom proglašena od </a:t>
            </a:r>
            <a:r>
              <a:rPr lang="en-US" b="1" dirty="0" err="1">
                <a:solidFill>
                  <a:schemeClr val="tx1">
                    <a:lumMod val="75000"/>
                    <a:lumOff val="25000"/>
                  </a:schemeClr>
                </a:solidFill>
              </a:rPr>
              <a:t>strane</a:t>
            </a:r>
            <a:r>
              <a:rPr lang="en-US" b="1" dirty="0">
                <a:solidFill>
                  <a:schemeClr val="tx1">
                    <a:lumMod val="75000"/>
                    <a:lumOff val="25000"/>
                  </a:schemeClr>
                </a:solidFill>
              </a:rPr>
              <a:t> WHO</a:t>
            </a:r>
            <a:r>
              <a:rPr lang="hr-HR" b="1" dirty="0">
                <a:solidFill>
                  <a:schemeClr val="tx1">
                    <a:lumMod val="75000"/>
                    <a:lumOff val="25000"/>
                  </a:schemeClr>
                </a:solidFill>
              </a:rPr>
              <a:t>-a</a:t>
            </a:r>
            <a:r>
              <a:rPr lang="en-US" b="1" dirty="0">
                <a:solidFill>
                  <a:schemeClr val="tx1">
                    <a:lumMod val="75000"/>
                    <a:lumOff val="25000"/>
                  </a:schemeClr>
                </a:solidFill>
              </a:rPr>
              <a:t> 11. ožujka 2020.</a:t>
            </a:r>
          </a:p>
          <a:p>
            <a:pPr marL="342900" indent="-342900" defTabSz="914400">
              <a:lnSpc>
                <a:spcPct val="90000"/>
              </a:lnSpc>
              <a:spcAft>
                <a:spcPts val="600"/>
              </a:spcAft>
              <a:buClr>
                <a:schemeClr val="accent1"/>
              </a:buClr>
              <a:buFont typeface="Calibri" panose="020F0502020204030204" pitchFamily="34" charset="0"/>
              <a:buChar char="q"/>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marL="800100" lvl="1" indent="-342900" defTabSz="914400">
              <a:lnSpc>
                <a:spcPct val="90000"/>
              </a:lnSpc>
              <a:spcAft>
                <a:spcPts val="600"/>
              </a:spcAft>
              <a:buClr>
                <a:schemeClr val="accent1"/>
              </a:buClr>
              <a:buFont typeface="Calibri" panose="020F0502020204030204" pitchFamily="34" charset="0"/>
              <a:buChar char="q"/>
            </a:pPr>
            <a:r>
              <a:rPr lang="en-US" b="1" dirty="0">
                <a:solidFill>
                  <a:schemeClr val="tx1">
                    <a:lumMod val="75000"/>
                    <a:lumOff val="25000"/>
                  </a:schemeClr>
                </a:solidFill>
              </a:rPr>
              <a:t>U RH proglašena epidemija bolesti Covid-19 Odlukom Vlade RH </a:t>
            </a:r>
            <a:r>
              <a:rPr lang="hr-HR" b="1" dirty="0">
                <a:solidFill>
                  <a:schemeClr val="tx1">
                    <a:lumMod val="75000"/>
                    <a:lumOff val="25000"/>
                  </a:schemeClr>
                </a:solidFill>
              </a:rPr>
              <a:t>od </a:t>
            </a:r>
            <a:r>
              <a:rPr lang="en-US" b="1" dirty="0">
                <a:solidFill>
                  <a:schemeClr val="tx1">
                    <a:lumMod val="75000"/>
                    <a:lumOff val="25000"/>
                  </a:schemeClr>
                </a:solidFill>
              </a:rPr>
              <a:t>12.</a:t>
            </a:r>
            <a:r>
              <a:rPr lang="hr-HR" b="1" dirty="0">
                <a:solidFill>
                  <a:schemeClr val="tx1">
                    <a:lumMod val="75000"/>
                    <a:lumOff val="25000"/>
                  </a:schemeClr>
                </a:solidFill>
              </a:rPr>
              <a:t> ožujka </a:t>
            </a:r>
            <a:r>
              <a:rPr lang="en-US" b="1" dirty="0">
                <a:solidFill>
                  <a:schemeClr val="tx1">
                    <a:lumMod val="75000"/>
                    <a:lumOff val="25000"/>
                  </a:schemeClr>
                </a:solidFill>
              </a:rPr>
              <a:t>2020.</a:t>
            </a:r>
          </a:p>
          <a:p>
            <a:pPr marL="342900" indent="-342900" defTabSz="914400">
              <a:lnSpc>
                <a:spcPct val="90000"/>
              </a:lnSpc>
              <a:spcAft>
                <a:spcPts val="600"/>
              </a:spcAft>
              <a:buClr>
                <a:schemeClr val="accent1"/>
              </a:buClr>
              <a:buFont typeface="Calibri" panose="020F0502020204030204" pitchFamily="34" charset="0"/>
              <a:buChar char="q"/>
            </a:pPr>
            <a:endParaRPr lang="en-US"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q"/>
            </a:pPr>
            <a:endParaRPr lang="en-US"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q"/>
            </a:pPr>
            <a:endParaRPr lang="en-US" dirty="0">
              <a:solidFill>
                <a:schemeClr val="tx1">
                  <a:lumMod val="75000"/>
                  <a:lumOff val="25000"/>
                </a:schemeClr>
              </a:solidFill>
            </a:endParaRPr>
          </a:p>
        </p:txBody>
      </p:sp>
      <p:sp>
        <p:nvSpPr>
          <p:cNvPr id="7" name="Rezervirano mjesto broja slajda 6">
            <a:extLst>
              <a:ext uri="{FF2B5EF4-FFF2-40B4-BE49-F238E27FC236}">
                <a16:creationId xmlns:a16="http://schemas.microsoft.com/office/drawing/2014/main" id="{9DDB62AB-7AE2-45B4-BB79-7914A2D1A724}"/>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554122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A56FABE-A751-4E22-AD94-5891DD8AE728}"/>
              </a:ext>
            </a:extLst>
          </p:cNvPr>
          <p:cNvSpPr>
            <a:spLocks noGrp="1"/>
          </p:cNvSpPr>
          <p:nvPr>
            <p:ph type="title"/>
          </p:nvPr>
        </p:nvSpPr>
        <p:spPr>
          <a:xfrm>
            <a:off x="927588" y="249282"/>
            <a:ext cx="9994827" cy="976846"/>
          </a:xfrm>
        </p:spPr>
        <p:txBody>
          <a:bodyPr>
            <a:noAutofit/>
          </a:bodyPr>
          <a:lstStyle/>
          <a:p>
            <a:pPr algn="ctr">
              <a:lnSpc>
                <a:spcPct val="107000"/>
              </a:lnSpc>
              <a:spcAft>
                <a:spcPts val="800"/>
              </a:spcAft>
            </a:pPr>
            <a:r>
              <a:rPr lang="hr-HR" sz="4000" b="1" dirty="0">
                <a:solidFill>
                  <a:schemeClr val="tx1"/>
                </a:solidFill>
                <a:latin typeface="Calibri" panose="020F0502020204030204" pitchFamily="34" charset="0"/>
                <a:cs typeface="Calibri" panose="020F0502020204030204" pitchFamily="34" charset="0"/>
              </a:rPr>
              <a:t>UMJESTO ZAKLJUČKA</a:t>
            </a:r>
          </a:p>
        </p:txBody>
      </p:sp>
      <p:sp>
        <p:nvSpPr>
          <p:cNvPr id="2" name="Rezervirano mjesto teksta 1">
            <a:extLst>
              <a:ext uri="{FF2B5EF4-FFF2-40B4-BE49-F238E27FC236}">
                <a16:creationId xmlns:a16="http://schemas.microsoft.com/office/drawing/2014/main" id="{6D2E7D32-EE52-4A4D-9C81-D14CB26672A1}"/>
              </a:ext>
            </a:extLst>
          </p:cNvPr>
          <p:cNvSpPr>
            <a:spLocks noGrp="1"/>
          </p:cNvSpPr>
          <p:nvPr>
            <p:ph type="body" idx="1"/>
          </p:nvPr>
        </p:nvSpPr>
        <p:spPr>
          <a:xfrm>
            <a:off x="1097280" y="1846052"/>
            <a:ext cx="10058400" cy="736282"/>
          </a:xfrm>
        </p:spPr>
        <p:txBody>
          <a:bodyPr>
            <a:normAutofit/>
          </a:bodyPr>
          <a:lstStyle/>
          <a:p>
            <a:pPr algn="ctr"/>
            <a:r>
              <a:rPr lang="hr-HR" sz="2400" b="1" dirty="0">
                <a:solidFill>
                  <a:schemeClr val="tx1"/>
                </a:solidFill>
              </a:rPr>
              <a:t>OVO JE SITUACIJA KOJU NITKO Nije HTIO – NITI POSLODAVCI NITI RADNICI</a:t>
            </a:r>
          </a:p>
        </p:txBody>
      </p:sp>
      <p:sp>
        <p:nvSpPr>
          <p:cNvPr id="5" name="Rezervirano mjesto sadržaja 4">
            <a:extLst>
              <a:ext uri="{FF2B5EF4-FFF2-40B4-BE49-F238E27FC236}">
                <a16:creationId xmlns:a16="http://schemas.microsoft.com/office/drawing/2014/main" id="{1EEFB17A-75AA-4413-A31B-0573CA0636E8}"/>
              </a:ext>
            </a:extLst>
          </p:cNvPr>
          <p:cNvSpPr>
            <a:spLocks noGrp="1"/>
          </p:cNvSpPr>
          <p:nvPr>
            <p:ph sz="half" idx="2"/>
          </p:nvPr>
        </p:nvSpPr>
        <p:spPr>
          <a:xfrm>
            <a:off x="1097280" y="2712026"/>
            <a:ext cx="10058400" cy="3248507"/>
          </a:xfrm>
        </p:spPr>
        <p:txBody>
          <a:bodyPr>
            <a:normAutofit/>
          </a:bodyPr>
          <a:lstStyle/>
          <a:p>
            <a:pPr algn="ctr"/>
            <a:r>
              <a:rPr lang="hr-HR" sz="2800" b="1" dirty="0">
                <a:solidFill>
                  <a:schemeClr val="tx1"/>
                </a:solidFill>
              </a:rPr>
              <a:t>NITKO NIJE KRIV !</a:t>
            </a:r>
          </a:p>
          <a:p>
            <a:pPr algn="ctr"/>
            <a:r>
              <a:rPr lang="hr-HR" sz="2800" b="1" dirty="0">
                <a:solidFill>
                  <a:schemeClr val="tx1"/>
                </a:solidFill>
              </a:rPr>
              <a:t>SITUACIJA JE NOVA I DOSAD NE SAMO NEVIĐENA NEGO I NEZAMISLIVA !</a:t>
            </a:r>
          </a:p>
          <a:p>
            <a:pPr algn="ctr"/>
            <a:r>
              <a:rPr lang="hr-HR" sz="2800" b="1" dirty="0">
                <a:solidFill>
                  <a:schemeClr val="tx1"/>
                </a:solidFill>
              </a:rPr>
              <a:t>VIŠE NEGO IKAD JE POTREBNO MEĐUSOBNO UVAŽAVANJE</a:t>
            </a:r>
          </a:p>
          <a:p>
            <a:pPr algn="ctr"/>
            <a:r>
              <a:rPr lang="hr-HR" sz="2800" b="1" dirty="0">
                <a:solidFill>
                  <a:schemeClr val="tx1"/>
                </a:solidFill>
              </a:rPr>
              <a:t>I RAZUMIJEVANJE POZICIJE „DRUGE STRANE”</a:t>
            </a:r>
          </a:p>
        </p:txBody>
      </p:sp>
      <p:sp>
        <p:nvSpPr>
          <p:cNvPr id="9" name="Rezervirano mjesto broja slajda 8">
            <a:extLst>
              <a:ext uri="{FF2B5EF4-FFF2-40B4-BE49-F238E27FC236}">
                <a16:creationId xmlns:a16="http://schemas.microsoft.com/office/drawing/2014/main" id="{67C4F663-C7BE-4925-B411-003BD3A9780A}"/>
              </a:ext>
            </a:extLst>
          </p:cNvPr>
          <p:cNvSpPr>
            <a:spLocks noGrp="1"/>
          </p:cNvSpPr>
          <p:nvPr>
            <p:ph type="sldNum" sz="quarter" idx="12"/>
          </p:nvPr>
        </p:nvSpPr>
        <p:spPr>
          <a:xfrm>
            <a:off x="519546" y="6459785"/>
            <a:ext cx="789709" cy="365125"/>
          </a:xfrm>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3838717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 name="Straight Connector 6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2" name="Slika 21" descr="Slika na kojoj se prikazuje crveno, nošenje, žena, muškarac&#10;&#10;Opis je automatski generiran">
            <a:extLst>
              <a:ext uri="{FF2B5EF4-FFF2-40B4-BE49-F238E27FC236}">
                <a16:creationId xmlns:a16="http://schemas.microsoft.com/office/drawing/2014/main" id="{11127F6D-BE0A-4D62-B63A-21CD7CFB3BAB}"/>
              </a:ext>
            </a:extLst>
          </p:cNvPr>
          <p:cNvPicPr>
            <a:picLocks noChangeAspect="1"/>
          </p:cNvPicPr>
          <p:nvPr/>
        </p:nvPicPr>
        <p:blipFill rotWithShape="1">
          <a:blip r:embed="rId2">
            <a:alphaModFix amt="35000"/>
          </a:blip>
          <a:srcRect l="7111" r="-1" b="-1"/>
          <a:stretch/>
        </p:blipFill>
        <p:spPr>
          <a:xfrm>
            <a:off x="20" y="10"/>
            <a:ext cx="12191980" cy="6857990"/>
          </a:xfrm>
          <a:prstGeom prst="rect">
            <a:avLst/>
          </a:prstGeom>
        </p:spPr>
      </p:pic>
      <p:cxnSp>
        <p:nvCxnSpPr>
          <p:cNvPr id="63" name="Straight Connector 62">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7527E7DF-FFC9-4B1D-8AB3-B18526CD41CB}"/>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3400" b="1" kern="1200" spc="-50" baseline="0" dirty="0" err="1">
                <a:solidFill>
                  <a:schemeClr val="tx1"/>
                </a:solidFill>
                <a:latin typeface="+mj-lt"/>
                <a:ea typeface="+mj-ea"/>
                <a:cs typeface="+mj-cs"/>
              </a:rPr>
              <a:t>Imate</a:t>
            </a:r>
            <a:r>
              <a:rPr lang="en-US" sz="3400" b="1" kern="1200" spc="-50" baseline="0" dirty="0">
                <a:solidFill>
                  <a:schemeClr val="tx1"/>
                </a:solidFill>
                <a:latin typeface="+mj-lt"/>
                <a:ea typeface="+mj-ea"/>
                <a:cs typeface="+mj-cs"/>
              </a:rPr>
              <a:t> li </a:t>
            </a:r>
            <a:r>
              <a:rPr lang="en-US" sz="3400" b="1" kern="1200" spc="-50" baseline="0" dirty="0" err="1">
                <a:solidFill>
                  <a:schemeClr val="tx1"/>
                </a:solidFill>
                <a:latin typeface="+mj-lt"/>
                <a:ea typeface="+mj-ea"/>
                <a:cs typeface="+mj-cs"/>
              </a:rPr>
              <a:t>pitanja</a:t>
            </a:r>
            <a:r>
              <a:rPr lang="en-US" sz="3400" b="1" kern="1200" spc="-50" baseline="0" dirty="0">
                <a:solidFill>
                  <a:schemeClr val="tx1"/>
                </a:solidFill>
                <a:latin typeface="+mj-lt"/>
                <a:ea typeface="+mj-ea"/>
                <a:cs typeface="+mj-cs"/>
              </a:rPr>
              <a:t>?</a:t>
            </a:r>
            <a:br>
              <a:rPr lang="en-US" sz="3400" b="1" kern="1200" spc="-50" baseline="0" dirty="0">
                <a:solidFill>
                  <a:schemeClr val="tx1"/>
                </a:solidFill>
                <a:latin typeface="+mj-lt"/>
                <a:ea typeface="+mj-ea"/>
                <a:cs typeface="+mj-cs"/>
              </a:rPr>
            </a:br>
            <a:br>
              <a:rPr lang="en-US" sz="3400" b="1" kern="1200" spc="-50" baseline="0" dirty="0">
                <a:solidFill>
                  <a:schemeClr val="tx1"/>
                </a:solidFill>
                <a:latin typeface="+mj-lt"/>
                <a:ea typeface="+mj-ea"/>
                <a:cs typeface="+mj-cs"/>
              </a:rPr>
            </a:br>
            <a:r>
              <a:rPr lang="en-US" sz="3400" b="1" kern="1200" spc="-50" baseline="0" dirty="0" err="1">
                <a:solidFill>
                  <a:schemeClr val="tx1"/>
                </a:solidFill>
                <a:latin typeface="+mj-lt"/>
                <a:ea typeface="+mj-ea"/>
                <a:cs typeface="+mj-cs"/>
              </a:rPr>
              <a:t>Slobodno</a:t>
            </a:r>
            <a:r>
              <a:rPr lang="en-US" sz="3400" b="1" kern="1200" spc="-50" baseline="0" dirty="0">
                <a:solidFill>
                  <a:schemeClr val="tx1"/>
                </a:solidFill>
                <a:latin typeface="+mj-lt"/>
                <a:ea typeface="+mj-ea"/>
                <a:cs typeface="+mj-cs"/>
              </a:rPr>
              <a:t> </a:t>
            </a:r>
            <a:r>
              <a:rPr lang="en-US" sz="3400" b="1" kern="1200" spc="-50" baseline="0" dirty="0" err="1">
                <a:solidFill>
                  <a:schemeClr val="tx1"/>
                </a:solidFill>
                <a:latin typeface="+mj-lt"/>
                <a:ea typeface="+mj-ea"/>
                <a:cs typeface="+mj-cs"/>
              </a:rPr>
              <a:t>nam</a:t>
            </a:r>
            <a:r>
              <a:rPr lang="en-US" sz="3400" b="1" kern="1200" spc="-50" baseline="0" dirty="0">
                <a:solidFill>
                  <a:schemeClr val="tx1"/>
                </a:solidFill>
                <a:latin typeface="+mj-lt"/>
                <a:ea typeface="+mj-ea"/>
                <a:cs typeface="+mj-cs"/>
              </a:rPr>
              <a:t> </a:t>
            </a:r>
            <a:r>
              <a:rPr lang="en-US" sz="3400" b="1" kern="1200" spc="-50" baseline="0" dirty="0" err="1">
                <a:solidFill>
                  <a:schemeClr val="tx1"/>
                </a:solidFill>
                <a:latin typeface="+mj-lt"/>
                <a:ea typeface="+mj-ea"/>
                <a:cs typeface="+mj-cs"/>
              </a:rPr>
              <a:t>ih</a:t>
            </a:r>
            <a:r>
              <a:rPr lang="en-US" sz="3400" b="1" kern="1200" spc="-50" baseline="0" dirty="0">
                <a:solidFill>
                  <a:schemeClr val="tx1"/>
                </a:solidFill>
                <a:latin typeface="+mj-lt"/>
                <a:ea typeface="+mj-ea"/>
                <a:cs typeface="+mj-cs"/>
              </a:rPr>
              <a:t> </a:t>
            </a:r>
            <a:r>
              <a:rPr lang="en-US" sz="3400" b="1" kern="1200" spc="-50" baseline="0" dirty="0" err="1">
                <a:solidFill>
                  <a:schemeClr val="tx1"/>
                </a:solidFill>
                <a:latin typeface="+mj-lt"/>
                <a:ea typeface="+mj-ea"/>
                <a:cs typeface="+mj-cs"/>
              </a:rPr>
              <a:t>pošaljite</a:t>
            </a:r>
            <a:r>
              <a:rPr lang="hr-HR" sz="3400" b="1" kern="1200" spc="-50" baseline="0" dirty="0">
                <a:solidFill>
                  <a:schemeClr val="tx1"/>
                </a:solidFill>
                <a:latin typeface="+mj-lt"/>
                <a:ea typeface="+mj-ea"/>
                <a:cs typeface="+mj-cs"/>
              </a:rPr>
              <a:t> na</a:t>
            </a:r>
            <a:r>
              <a:rPr lang="en-US" sz="3400" b="1" kern="1200" spc="-50" baseline="0" dirty="0">
                <a:solidFill>
                  <a:schemeClr val="tx1"/>
                </a:solidFill>
                <a:latin typeface="+mj-lt"/>
                <a:ea typeface="+mj-ea"/>
                <a:cs typeface="+mj-cs"/>
              </a:rPr>
              <a:t>…</a:t>
            </a:r>
          </a:p>
        </p:txBody>
      </p:sp>
      <p:sp>
        <p:nvSpPr>
          <p:cNvPr id="6" name="Rezervirano mjesto sadržaja 5">
            <a:extLst>
              <a:ext uri="{FF2B5EF4-FFF2-40B4-BE49-F238E27FC236}">
                <a16:creationId xmlns:a16="http://schemas.microsoft.com/office/drawing/2014/main" id="{89DF703E-D0DD-4FA2-9E86-709E63073CE6}"/>
              </a:ext>
            </a:extLst>
          </p:cNvPr>
          <p:cNvSpPr>
            <a:spLocks noGrp="1"/>
          </p:cNvSpPr>
          <p:nvPr>
            <p:ph idx="1"/>
          </p:nvPr>
        </p:nvSpPr>
        <p:spPr>
          <a:xfrm>
            <a:off x="1097280" y="2089950"/>
            <a:ext cx="10058400" cy="3779143"/>
          </a:xfrm>
        </p:spPr>
        <p:txBody>
          <a:bodyPr vert="horz" lIns="0" tIns="45720" rIns="0" bIns="45720" rtlCol="0">
            <a:normAutofit/>
          </a:bodyPr>
          <a:lstStyle/>
          <a:p>
            <a:pPr>
              <a:spcBef>
                <a:spcPts val="0"/>
              </a:spcBef>
              <a:spcAft>
                <a:spcPts val="600"/>
              </a:spcAft>
            </a:pPr>
            <a:endParaRPr lang="en-US" b="1" dirty="0">
              <a:solidFill>
                <a:schemeClr val="tx1"/>
              </a:solidFill>
            </a:endParaRPr>
          </a:p>
          <a:p>
            <a:pPr>
              <a:spcBef>
                <a:spcPts val="0"/>
              </a:spcBef>
              <a:spcAft>
                <a:spcPts val="600"/>
              </a:spcAft>
            </a:pPr>
            <a:r>
              <a:rPr lang="en-US" sz="4400" b="1" dirty="0">
                <a:solidFill>
                  <a:schemeClr val="tx1"/>
                </a:solidFill>
              </a:rPr>
              <a:t>webinar@iusinfo.hr</a:t>
            </a:r>
          </a:p>
        </p:txBody>
      </p:sp>
      <p:sp>
        <p:nvSpPr>
          <p:cNvPr id="65" name="Rectangle 64">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Naslov 1">
            <a:extLst>
              <a:ext uri="{FF2B5EF4-FFF2-40B4-BE49-F238E27FC236}">
                <a16:creationId xmlns:a16="http://schemas.microsoft.com/office/drawing/2014/main" id="{4DC4FA6C-7507-4F64-923F-F2631634A909}"/>
              </a:ext>
            </a:extLst>
          </p:cNvPr>
          <p:cNvSpPr txBox="1">
            <a:spLocks/>
          </p:cNvSpPr>
          <p:nvPr/>
        </p:nvSpPr>
        <p:spPr>
          <a:xfrm>
            <a:off x="1193532" y="3429000"/>
            <a:ext cx="3084844" cy="21038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spcAft>
                <a:spcPts val="600"/>
              </a:spcAft>
            </a:pPr>
            <a:r>
              <a:rPr lang="hr-HR" sz="2800" b="1" dirty="0"/>
              <a:t>Na Vaša pitanja probati ćemo odgovoriti u sljedećem </a:t>
            </a:r>
            <a:r>
              <a:rPr lang="hr-HR" sz="2800" b="1" i="1" dirty="0"/>
              <a:t>on-line</a:t>
            </a:r>
            <a:r>
              <a:rPr lang="hr-HR" sz="2800" b="1" dirty="0"/>
              <a:t> predavanju. </a:t>
            </a:r>
            <a:endParaRPr lang="en-US" sz="2800" b="1" dirty="0"/>
          </a:p>
        </p:txBody>
      </p:sp>
      <p:sp>
        <p:nvSpPr>
          <p:cNvPr id="5" name="Rezervirano mjesto broja slajda 4">
            <a:extLst>
              <a:ext uri="{FF2B5EF4-FFF2-40B4-BE49-F238E27FC236}">
                <a16:creationId xmlns:a16="http://schemas.microsoft.com/office/drawing/2014/main" id="{6519BFF1-376F-47C2-B71C-74481C066F5C}"/>
              </a:ext>
            </a:extLst>
          </p:cNvPr>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273174401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376F21-BD1B-4D7A-AF92-636F7996D296}"/>
              </a:ext>
            </a:extLst>
          </p:cNvPr>
          <p:cNvSpPr>
            <a:spLocks noGrp="1"/>
          </p:cNvSpPr>
          <p:nvPr>
            <p:ph type="title"/>
          </p:nvPr>
        </p:nvSpPr>
        <p:spPr>
          <a:xfrm>
            <a:off x="532700" y="731520"/>
            <a:ext cx="3292679" cy="766333"/>
          </a:xfrm>
        </p:spPr>
        <p:txBody>
          <a:bodyPr>
            <a:normAutofit/>
          </a:bodyPr>
          <a:lstStyle/>
          <a:p>
            <a:r>
              <a:rPr lang="hr-HR" sz="3200" dirty="0"/>
              <a:t>Glasnik IUS-NEWS</a:t>
            </a:r>
            <a:endParaRPr lang="en-GB" sz="3200" dirty="0"/>
          </a:p>
        </p:txBody>
      </p:sp>
      <p:sp>
        <p:nvSpPr>
          <p:cNvPr id="3" name="Rezervirano mjesto sadržaja 2">
            <a:extLst>
              <a:ext uri="{FF2B5EF4-FFF2-40B4-BE49-F238E27FC236}">
                <a16:creationId xmlns:a16="http://schemas.microsoft.com/office/drawing/2014/main" id="{B65E7486-6067-4272-9410-C5D38CD305A4}"/>
              </a:ext>
            </a:extLst>
          </p:cNvPr>
          <p:cNvSpPr>
            <a:spLocks noGrp="1"/>
          </p:cNvSpPr>
          <p:nvPr>
            <p:ph idx="1"/>
          </p:nvPr>
        </p:nvSpPr>
        <p:spPr>
          <a:xfrm>
            <a:off x="4800600" y="731520"/>
            <a:ext cx="6633594" cy="5257800"/>
          </a:xfrm>
        </p:spPr>
        <p:txBody>
          <a:bodyPr/>
          <a:lstStyle/>
          <a:p>
            <a:r>
              <a:rPr lang="hr-HR" sz="3600" dirty="0"/>
              <a:t>Prijava na Glasnik IUS-NEWS</a:t>
            </a:r>
            <a:r>
              <a:rPr lang="hr-HR" dirty="0"/>
              <a:t>:</a:t>
            </a:r>
          </a:p>
          <a:p>
            <a:endParaRPr lang="hr-HR" dirty="0"/>
          </a:p>
          <a:p>
            <a:r>
              <a:rPr lang="en-GB" dirty="0">
                <a:hlinkClick r:id="rId2"/>
              </a:rPr>
              <a:t>http://www.iusinfo.hr/Services/Entry.aspx?Id=3#</a:t>
            </a:r>
            <a:endParaRPr lang="hr-HR" dirty="0"/>
          </a:p>
          <a:p>
            <a:endParaRPr lang="hr-HR" dirty="0"/>
          </a:p>
          <a:p>
            <a:endParaRPr lang="hr-HR" dirty="0"/>
          </a:p>
          <a:p>
            <a:endParaRPr lang="hr-HR" dirty="0"/>
          </a:p>
          <a:p>
            <a:r>
              <a:rPr lang="hr-HR" sz="3600" dirty="0"/>
              <a:t>Svi prijavljeni na Glasnik dobivati će i prezentacije s naših besplatnih Info </a:t>
            </a:r>
            <a:r>
              <a:rPr lang="hr-HR" sz="3600" dirty="0" err="1"/>
              <a:t>Webinara</a:t>
            </a:r>
            <a:r>
              <a:rPr lang="hr-HR" sz="3600" dirty="0"/>
              <a:t>….</a:t>
            </a:r>
            <a:endParaRPr lang="en-GB" sz="3600" dirty="0"/>
          </a:p>
        </p:txBody>
      </p:sp>
      <p:sp>
        <p:nvSpPr>
          <p:cNvPr id="4" name="Rezervirano mjesto teksta 3">
            <a:extLst>
              <a:ext uri="{FF2B5EF4-FFF2-40B4-BE49-F238E27FC236}">
                <a16:creationId xmlns:a16="http://schemas.microsoft.com/office/drawing/2014/main" id="{210A9956-50AE-409D-B404-D29130AA01D0}"/>
              </a:ext>
            </a:extLst>
          </p:cNvPr>
          <p:cNvSpPr>
            <a:spLocks noGrp="1"/>
          </p:cNvSpPr>
          <p:nvPr>
            <p:ph type="body" sz="half" idx="2"/>
          </p:nvPr>
        </p:nvSpPr>
        <p:spPr>
          <a:xfrm>
            <a:off x="532700" y="3011648"/>
            <a:ext cx="3200400" cy="2516697"/>
          </a:xfrm>
        </p:spPr>
        <p:txBody>
          <a:bodyPr>
            <a:normAutofit/>
          </a:bodyPr>
          <a:lstStyle/>
          <a:p>
            <a:r>
              <a:rPr lang="hr-HR" sz="2400" dirty="0"/>
              <a:t>Informativan</a:t>
            </a:r>
          </a:p>
          <a:p>
            <a:r>
              <a:rPr lang="hr-HR" sz="2400" dirty="0"/>
              <a:t>Pravovremen</a:t>
            </a:r>
          </a:p>
          <a:p>
            <a:r>
              <a:rPr lang="hr-HR" sz="2400" dirty="0"/>
              <a:t>Sveobuhvatan</a:t>
            </a:r>
          </a:p>
          <a:p>
            <a:r>
              <a:rPr lang="hr-HR" sz="2400" dirty="0"/>
              <a:t>Pouzdan</a:t>
            </a:r>
            <a:endParaRPr lang="en-GB" sz="2400" dirty="0"/>
          </a:p>
        </p:txBody>
      </p:sp>
      <p:sp>
        <p:nvSpPr>
          <p:cNvPr id="7" name="Rezervirano mjesto broja slajda 6">
            <a:extLst>
              <a:ext uri="{FF2B5EF4-FFF2-40B4-BE49-F238E27FC236}">
                <a16:creationId xmlns:a16="http://schemas.microsoft.com/office/drawing/2014/main" id="{4C7368DD-F089-4347-AC8F-58B84BC97A5E}"/>
              </a:ext>
            </a:extLst>
          </p:cNvPr>
          <p:cNvSpPr>
            <a:spLocks noGrp="1"/>
          </p:cNvSpPr>
          <p:nvPr>
            <p:ph type="sldNum" sz="quarter" idx="12"/>
          </p:nvPr>
        </p:nvSpPr>
        <p:spPr/>
        <p:txBody>
          <a:body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val="2579949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6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6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7" name="Rectangle 66">
            <a:extLst>
              <a:ext uri="{FF2B5EF4-FFF2-40B4-BE49-F238E27FC236}">
                <a16:creationId xmlns:a16="http://schemas.microsoft.com/office/drawing/2014/main" id="{7527CA15-1C7B-4C0C-86EE-385C1D6C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D643915-9209-40AB-8194-9D9125C0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ravokutnik 4">
            <a:extLst>
              <a:ext uri="{FF2B5EF4-FFF2-40B4-BE49-F238E27FC236}">
                <a16:creationId xmlns:a16="http://schemas.microsoft.com/office/drawing/2014/main" id="{7648193D-EE4B-4D79-B86D-E00FECEFA977}"/>
              </a:ext>
            </a:extLst>
          </p:cNvPr>
          <p:cNvSpPr/>
          <p:nvPr/>
        </p:nvSpPr>
        <p:spPr>
          <a:xfrm>
            <a:off x="1065196" y="5284200"/>
            <a:ext cx="6954781" cy="1133784"/>
          </a:xfrm>
          <a:prstGeom prst="rect">
            <a:avLst/>
          </a:prstGeom>
        </p:spPr>
        <p:txBody>
          <a:bodyPr vert="horz" lIns="91440" tIns="45720" rIns="91440" bIns="45720" rtlCol="0" anchor="b">
            <a:normAutofit fontScale="85000" lnSpcReduction="20000"/>
          </a:bodyPr>
          <a:lstStyle/>
          <a:p>
            <a:pPr defTabSz="914400">
              <a:lnSpc>
                <a:spcPct val="85000"/>
              </a:lnSpc>
              <a:spcBef>
                <a:spcPct val="0"/>
              </a:spcBef>
              <a:spcAft>
                <a:spcPts val="800"/>
              </a:spcAft>
            </a:pPr>
            <a:endParaRPr lang="en-US" sz="2300" spc="-50" dirty="0">
              <a:solidFill>
                <a:srgbClr val="FFFFFF"/>
              </a:solidFill>
              <a:latin typeface="+mj-lt"/>
              <a:ea typeface="+mj-ea"/>
              <a:cs typeface="+mj-cs"/>
            </a:endParaRPr>
          </a:p>
          <a:p>
            <a:pPr defTabSz="914400">
              <a:lnSpc>
                <a:spcPct val="85000"/>
              </a:lnSpc>
              <a:spcBef>
                <a:spcPct val="0"/>
              </a:spcBef>
              <a:spcAft>
                <a:spcPts val="800"/>
              </a:spcAft>
            </a:pPr>
            <a:r>
              <a:rPr lang="en-US" sz="8000" b="1" spc="-50" dirty="0">
                <a:solidFill>
                  <a:srgbClr val="FFFFFF"/>
                </a:solidFill>
                <a:latin typeface="+mj-lt"/>
                <a:ea typeface="+mj-ea"/>
                <a:cs typeface="+mj-cs"/>
              </a:rPr>
              <a:t>HVALA</a:t>
            </a:r>
            <a:r>
              <a:rPr lang="hr-HR" sz="8000" b="1" spc="-50" dirty="0">
                <a:solidFill>
                  <a:srgbClr val="FFFFFF"/>
                </a:solidFill>
                <a:latin typeface="+mj-lt"/>
                <a:ea typeface="+mj-ea"/>
                <a:cs typeface="+mj-cs"/>
              </a:rPr>
              <a:t>!     </a:t>
            </a:r>
            <a:r>
              <a:rPr lang="hr-HR" sz="5400" b="1" spc="-50" dirty="0">
                <a:solidFill>
                  <a:srgbClr val="FFFFFF"/>
                </a:solidFill>
                <a:latin typeface="+mj-lt"/>
                <a:ea typeface="+mj-ea"/>
                <a:cs typeface="+mj-cs"/>
              </a:rPr>
              <a:t>www.psod.hr</a:t>
            </a:r>
            <a:endParaRPr lang="en-US" sz="8000" b="1" spc="-50" dirty="0">
              <a:solidFill>
                <a:srgbClr val="FFFFFF"/>
              </a:solidFill>
              <a:latin typeface="+mj-lt"/>
              <a:ea typeface="+mj-ea"/>
              <a:cs typeface="+mj-cs"/>
            </a:endParaRPr>
          </a:p>
        </p:txBody>
      </p:sp>
      <p:pic>
        <p:nvPicPr>
          <p:cNvPr id="7" name="Slika 6">
            <a:extLst>
              <a:ext uri="{FF2B5EF4-FFF2-40B4-BE49-F238E27FC236}">
                <a16:creationId xmlns:a16="http://schemas.microsoft.com/office/drawing/2014/main" id="{4CC572D5-C938-406E-BE85-5C8E8BBF3FA3}"/>
              </a:ext>
            </a:extLst>
          </p:cNvPr>
          <p:cNvPicPr>
            <a:picLocks noChangeAspect="1"/>
          </p:cNvPicPr>
          <p:nvPr/>
        </p:nvPicPr>
        <p:blipFill>
          <a:blip r:embed="rId2"/>
          <a:stretch>
            <a:fillRect/>
          </a:stretch>
        </p:blipFill>
        <p:spPr>
          <a:xfrm>
            <a:off x="635458" y="801620"/>
            <a:ext cx="3312784" cy="3279656"/>
          </a:xfrm>
          <a:prstGeom prst="rect">
            <a:avLst/>
          </a:prstGeom>
        </p:spPr>
      </p:pic>
      <p:sp>
        <p:nvSpPr>
          <p:cNvPr id="71" name="Rectangle 70">
            <a:extLst>
              <a:ext uri="{FF2B5EF4-FFF2-40B4-BE49-F238E27FC236}">
                <a16:creationId xmlns:a16="http://schemas.microsoft.com/office/drawing/2014/main" id="{8A54198A-4950-48AB-BDD3-16D7F9084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prikazuje crtež&#10;&#10;Opis je automatski generiran">
            <a:extLst>
              <a:ext uri="{FF2B5EF4-FFF2-40B4-BE49-F238E27FC236}">
                <a16:creationId xmlns:a16="http://schemas.microsoft.com/office/drawing/2014/main" id="{21909121-B44F-4A13-A431-2B90BEF6AF11}"/>
              </a:ext>
            </a:extLst>
          </p:cNvPr>
          <p:cNvPicPr>
            <a:picLocks noChangeAspect="1"/>
          </p:cNvPicPr>
          <p:nvPr/>
        </p:nvPicPr>
        <p:blipFill>
          <a:blip r:embed="rId3"/>
          <a:stretch>
            <a:fillRect/>
          </a:stretch>
        </p:blipFill>
        <p:spPr>
          <a:xfrm>
            <a:off x="4432872" y="1907261"/>
            <a:ext cx="3312785" cy="1068373"/>
          </a:xfrm>
          <a:prstGeom prst="rect">
            <a:avLst/>
          </a:prstGeom>
        </p:spPr>
      </p:pic>
      <p:sp>
        <p:nvSpPr>
          <p:cNvPr id="73" name="Rectangle 72">
            <a:extLst>
              <a:ext uri="{FF2B5EF4-FFF2-40B4-BE49-F238E27FC236}">
                <a16:creationId xmlns:a16="http://schemas.microsoft.com/office/drawing/2014/main" id="{30F05B05-D1D0-4D96-A6C6-E0095E78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a:extLst>
              <a:ext uri="{FF2B5EF4-FFF2-40B4-BE49-F238E27FC236}">
                <a16:creationId xmlns:a16="http://schemas.microsoft.com/office/drawing/2014/main" id="{43A11310-F194-4A0B-8E7D-E73DE607D626}"/>
              </a:ext>
            </a:extLst>
          </p:cNvPr>
          <p:cNvPicPr>
            <a:picLocks noChangeAspect="1"/>
          </p:cNvPicPr>
          <p:nvPr/>
        </p:nvPicPr>
        <p:blipFill>
          <a:blip r:embed="rId4"/>
          <a:stretch>
            <a:fillRect/>
          </a:stretch>
        </p:blipFill>
        <p:spPr>
          <a:xfrm>
            <a:off x="8230289" y="1742420"/>
            <a:ext cx="3312784" cy="1494541"/>
          </a:xfrm>
          <a:prstGeom prst="rect">
            <a:avLst/>
          </a:prstGeom>
        </p:spPr>
      </p:pic>
      <p:sp>
        <p:nvSpPr>
          <p:cNvPr id="75" name="Rectangle 74">
            <a:extLst>
              <a:ext uri="{FF2B5EF4-FFF2-40B4-BE49-F238E27FC236}">
                <a16:creationId xmlns:a16="http://schemas.microsoft.com/office/drawing/2014/main" id="{6561554E-8EEC-420C-93A0-4E77A8A0E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zervirano mjesto broja slajda 7">
            <a:extLst>
              <a:ext uri="{FF2B5EF4-FFF2-40B4-BE49-F238E27FC236}">
                <a16:creationId xmlns:a16="http://schemas.microsoft.com/office/drawing/2014/main" id="{76FE9097-28F2-46EC-BFE7-4FE016346730}"/>
              </a:ext>
            </a:extLst>
          </p:cNvPr>
          <p:cNvSpPr>
            <a:spLocks noGrp="1"/>
          </p:cNvSpPr>
          <p:nvPr>
            <p:ph type="sldNum" sz="quarter" idx="12"/>
          </p:nvPr>
        </p:nvSpPr>
        <p:spPr>
          <a:xfrm>
            <a:off x="509156" y="6459785"/>
            <a:ext cx="436417" cy="365125"/>
          </a:xfrm>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97327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Slika 3" descr="Slika na kojoj se prikazuje prijenosnik, računalo, stol, sjedenje&#10;&#10;Opis je automatski generiran">
            <a:extLst>
              <a:ext uri="{FF2B5EF4-FFF2-40B4-BE49-F238E27FC236}">
                <a16:creationId xmlns:a16="http://schemas.microsoft.com/office/drawing/2014/main" id="{797ED70E-6284-43C9-9E60-E866A1BC8B1C}"/>
              </a:ext>
            </a:extLst>
          </p:cNvPr>
          <p:cNvPicPr>
            <a:picLocks noChangeAspect="1"/>
          </p:cNvPicPr>
          <p:nvPr/>
        </p:nvPicPr>
        <p:blipFill rotWithShape="1">
          <a:blip r:embed="rId3">
            <a:alphaModFix amt="35000"/>
          </a:blip>
          <a:srcRect l="5080" r="2030" b="-1"/>
          <a:stretch/>
        </p:blipFill>
        <p:spPr>
          <a:xfrm>
            <a:off x="20" y="10"/>
            <a:ext cx="12191980" cy="6857990"/>
          </a:xfrm>
          <a:prstGeom prst="rect">
            <a:avLst/>
          </a:prstGeom>
        </p:spPr>
      </p:pic>
      <p:sp>
        <p:nvSpPr>
          <p:cNvPr id="2" name="Pravokutnik 1">
            <a:extLst>
              <a:ext uri="{FF2B5EF4-FFF2-40B4-BE49-F238E27FC236}">
                <a16:creationId xmlns:a16="http://schemas.microsoft.com/office/drawing/2014/main" id="{A45E2489-E114-4D46-95DD-C6318770AF8E}"/>
              </a:ext>
            </a:extLst>
          </p:cNvPr>
          <p:cNvSpPr/>
          <p:nvPr/>
        </p:nvSpPr>
        <p:spPr>
          <a:xfrm>
            <a:off x="1097280" y="457200"/>
            <a:ext cx="10058400" cy="4036979"/>
          </a:xfrm>
          <a:prstGeom prst="rect">
            <a:avLst/>
          </a:prstGeom>
        </p:spPr>
        <p:txBody>
          <a:bodyPr vert="horz" lIns="91440" tIns="45720" rIns="91440" bIns="45720" rtlCol="0" anchor="b">
            <a:noAutofit/>
          </a:bodyPr>
          <a:lstStyle/>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endParaRPr lang="hr-HR" sz="7200" b="1" spc="-50" dirty="0">
              <a:solidFill>
                <a:srgbClr val="FFFFFF"/>
              </a:solidFill>
              <a:latin typeface="+mj-lt"/>
              <a:ea typeface="+mj-ea"/>
              <a:cs typeface="+mj-cs"/>
            </a:endParaRPr>
          </a:p>
          <a:p>
            <a:pPr defTabSz="914400">
              <a:lnSpc>
                <a:spcPct val="85000"/>
              </a:lnSpc>
              <a:spcBef>
                <a:spcPct val="0"/>
              </a:spcBef>
              <a:spcAft>
                <a:spcPts val="600"/>
              </a:spcAft>
            </a:pPr>
            <a:r>
              <a:rPr lang="en-US" sz="7200" b="1" spc="-50" dirty="0">
                <a:solidFill>
                  <a:srgbClr val="FFFFFF"/>
                </a:solidFill>
                <a:latin typeface="+mj-lt"/>
                <a:ea typeface="+mj-ea"/>
                <a:cs typeface="+mj-cs"/>
              </a:rPr>
              <a:t>NAJVAŽNIJ</a:t>
            </a:r>
            <a:r>
              <a:rPr lang="hr-HR" sz="7200" b="1" spc="-50" dirty="0">
                <a:solidFill>
                  <a:srgbClr val="FFFFFF"/>
                </a:solidFill>
                <a:latin typeface="+mj-lt"/>
                <a:ea typeface="+mj-ea"/>
                <a:cs typeface="+mj-cs"/>
              </a:rPr>
              <a:t>E ZA UPAMTITI -</a:t>
            </a:r>
            <a:endParaRPr lang="en-US" sz="7200" b="1" spc="-50" dirty="0">
              <a:solidFill>
                <a:srgbClr val="FFFFFF"/>
              </a:solidFill>
              <a:latin typeface="+mj-lt"/>
              <a:ea typeface="+mj-ea"/>
              <a:cs typeface="+mj-cs"/>
            </a:endParaRPr>
          </a:p>
          <a:p>
            <a:pPr defTabSz="914400">
              <a:lnSpc>
                <a:spcPct val="85000"/>
              </a:lnSpc>
              <a:spcBef>
                <a:spcPct val="0"/>
              </a:spcBef>
              <a:spcAft>
                <a:spcPts val="600"/>
              </a:spcAft>
            </a:pPr>
            <a:r>
              <a:rPr lang="hr-HR" sz="7200" b="1" spc="-50" dirty="0">
                <a:solidFill>
                  <a:srgbClr val="FF0000"/>
                </a:solidFill>
                <a:latin typeface="+mj-lt"/>
                <a:ea typeface="+mj-ea"/>
                <a:cs typeface="+mj-cs"/>
              </a:rPr>
              <a:t>NEMA</a:t>
            </a:r>
            <a:r>
              <a:rPr lang="hr-HR" sz="7200" b="1" spc="-50" dirty="0">
                <a:solidFill>
                  <a:srgbClr val="FFFFFF"/>
                </a:solidFill>
                <a:latin typeface="+mj-lt"/>
                <a:ea typeface="+mj-ea"/>
                <a:cs typeface="+mj-cs"/>
              </a:rPr>
              <a:t> PROMJENA U RADNOM ZAKONODAVSTVU !</a:t>
            </a:r>
            <a:endParaRPr lang="en-US" sz="7200" spc="-50" dirty="0">
              <a:solidFill>
                <a:srgbClr val="FFFFFF"/>
              </a:solidFill>
              <a:latin typeface="+mj-lt"/>
              <a:ea typeface="+mj-ea"/>
              <a:cs typeface="+mj-cs"/>
            </a:endParaRPr>
          </a:p>
        </p:txBody>
      </p:sp>
      <p:cxnSp>
        <p:nvCxnSpPr>
          <p:cNvPr id="50" name="Straight Connector 49">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zervirano mjesto broja slajda 5">
            <a:extLst>
              <a:ext uri="{FF2B5EF4-FFF2-40B4-BE49-F238E27FC236}">
                <a16:creationId xmlns:a16="http://schemas.microsoft.com/office/drawing/2014/main" id="{161B2B2B-1DC9-45AC-8F14-46AFDAB89502}"/>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82793797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3232427-35A4-496C-8A7B-51BE0E82BAC2}"/>
              </a:ext>
            </a:extLst>
          </p:cNvPr>
          <p:cNvSpPr>
            <a:spLocks noGrp="1"/>
          </p:cNvSpPr>
          <p:nvPr>
            <p:ph type="ctrTitle"/>
          </p:nvPr>
        </p:nvSpPr>
        <p:spPr>
          <a:xfrm>
            <a:off x="8141110" y="834501"/>
            <a:ext cx="3401961" cy="3416228"/>
          </a:xfrm>
        </p:spPr>
        <p:txBody>
          <a:bodyPr>
            <a:normAutofit/>
          </a:bodyPr>
          <a:lstStyle/>
          <a:p>
            <a:r>
              <a:rPr lang="hr-HR" sz="4000" b="1" dirty="0"/>
              <a:t>ZAKON O RADU </a:t>
            </a:r>
            <a:r>
              <a:rPr lang="hr-HR" sz="4000" dirty="0"/>
              <a:t>(NN 93/14, 127/17, 98/19) ostaje osnovni propis </a:t>
            </a:r>
            <a:br>
              <a:rPr lang="hr-HR" sz="4000" dirty="0"/>
            </a:br>
            <a:endParaRPr lang="hr-HR" sz="4000" dirty="0"/>
          </a:p>
        </p:txBody>
      </p:sp>
      <p:sp>
        <p:nvSpPr>
          <p:cNvPr id="3" name="Podnaslov 2">
            <a:extLst>
              <a:ext uri="{FF2B5EF4-FFF2-40B4-BE49-F238E27FC236}">
                <a16:creationId xmlns:a16="http://schemas.microsoft.com/office/drawing/2014/main" id="{6B29A53D-339D-4DD7-ABD4-85F5DA8DD3AA}"/>
              </a:ext>
            </a:extLst>
          </p:cNvPr>
          <p:cNvSpPr>
            <a:spLocks noGrp="1"/>
          </p:cNvSpPr>
          <p:nvPr>
            <p:ph type="subTitle" idx="1"/>
          </p:nvPr>
        </p:nvSpPr>
        <p:spPr>
          <a:xfrm>
            <a:off x="8141110" y="4342408"/>
            <a:ext cx="3417990" cy="1351829"/>
          </a:xfrm>
        </p:spPr>
        <p:txBody>
          <a:bodyPr>
            <a:normAutofit/>
          </a:bodyPr>
          <a:lstStyle/>
          <a:p>
            <a:pPr lvl="0">
              <a:buClr>
                <a:srgbClr val="D34817"/>
              </a:buClr>
            </a:pPr>
            <a:r>
              <a:rPr lang="hr-HR" sz="2000" dirty="0">
                <a:solidFill>
                  <a:schemeClr val="tx1">
                    <a:lumMod val="85000"/>
                    <a:lumOff val="15000"/>
                  </a:schemeClr>
                </a:solidFill>
              </a:rPr>
              <a:t>+ ostali poznati izvori radnoga prava</a:t>
            </a:r>
          </a:p>
        </p:txBody>
      </p:sp>
      <p:pic>
        <p:nvPicPr>
          <p:cNvPr id="5" name="Slika 4" descr="Slika na kojoj se prikazuje računalo&#10;&#10;Opis je automatski generiran">
            <a:extLst>
              <a:ext uri="{FF2B5EF4-FFF2-40B4-BE49-F238E27FC236}">
                <a16:creationId xmlns:a16="http://schemas.microsoft.com/office/drawing/2014/main" id="{D65FEB52-D3D8-4704-9334-3DBA47468892}"/>
              </a:ext>
            </a:extLst>
          </p:cNvPr>
          <p:cNvPicPr>
            <a:picLocks noChangeAspect="1"/>
          </p:cNvPicPr>
          <p:nvPr/>
        </p:nvPicPr>
        <p:blipFill>
          <a:blip r:embed="rId2"/>
          <a:stretch>
            <a:fillRect/>
          </a:stretch>
        </p:blipFill>
        <p:spPr>
          <a:xfrm>
            <a:off x="633999" y="1361342"/>
            <a:ext cx="6912217" cy="3611633"/>
          </a:xfrm>
          <a:prstGeom prst="rect">
            <a:avLst/>
          </a:prstGeom>
        </p:spPr>
      </p:pic>
      <p:cxnSp>
        <p:nvCxnSpPr>
          <p:cNvPr id="12" name="Straight Connector 1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453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5B3F4CC7-5E3C-41B0-9030-ABB73FD93318}"/>
              </a:ext>
            </a:extLst>
          </p:cNvPr>
          <p:cNvSpPr>
            <a:spLocks noGrp="1"/>
          </p:cNvSpPr>
          <p:nvPr>
            <p:ph type="title"/>
          </p:nvPr>
        </p:nvSpPr>
        <p:spPr>
          <a:xfrm>
            <a:off x="1188719" y="366335"/>
            <a:ext cx="10058400" cy="748455"/>
          </a:xfrm>
        </p:spPr>
        <p:txBody>
          <a:bodyPr>
            <a:normAutofit/>
          </a:bodyPr>
          <a:lstStyle/>
          <a:p>
            <a:pPr marL="91440" lvl="0" indent="-91440" algn="ctr">
              <a:lnSpc>
                <a:spcPct val="90000"/>
              </a:lnSpc>
              <a:spcBef>
                <a:spcPts val="1200"/>
              </a:spcBef>
              <a:spcAft>
                <a:spcPts val="200"/>
              </a:spcAft>
            </a:pPr>
            <a:r>
              <a:rPr lang="hr-HR" sz="3600" b="1" spc="0" dirty="0">
                <a:solidFill>
                  <a:schemeClr val="tx1"/>
                </a:solidFill>
                <a:latin typeface="Calibri" panose="020F0502020204030204"/>
                <a:ea typeface="+mn-ea"/>
                <a:cs typeface="+mn-cs"/>
              </a:rPr>
              <a:t>ŠTO JE POSLODAVCU NA RASPOLAGANJU</a:t>
            </a:r>
            <a:endParaRPr lang="hr-HR" sz="3200" b="1" dirty="0">
              <a:solidFill>
                <a:schemeClr val="tx1"/>
              </a:solidFill>
              <a:latin typeface="Calibri" panose="020F0502020204030204" pitchFamily="34" charset="0"/>
              <a:cs typeface="Calibri" panose="020F0502020204030204" pitchFamily="34" charset="0"/>
            </a:endParaRPr>
          </a:p>
        </p:txBody>
      </p:sp>
      <p:sp>
        <p:nvSpPr>
          <p:cNvPr id="4" name="Rezervirano mjesto sadržaja 3">
            <a:extLst>
              <a:ext uri="{FF2B5EF4-FFF2-40B4-BE49-F238E27FC236}">
                <a16:creationId xmlns:a16="http://schemas.microsoft.com/office/drawing/2014/main" id="{A6529BA7-3471-4C3B-B648-15E583AC19CF}"/>
              </a:ext>
            </a:extLst>
          </p:cNvPr>
          <p:cNvSpPr>
            <a:spLocks noGrp="1"/>
          </p:cNvSpPr>
          <p:nvPr>
            <p:ph sz="half" idx="1"/>
          </p:nvPr>
        </p:nvSpPr>
        <p:spPr>
          <a:xfrm>
            <a:off x="1157654" y="1206230"/>
            <a:ext cx="10194525" cy="4970833"/>
          </a:xfrm>
        </p:spPr>
        <p:txBody>
          <a:bodyPr>
            <a:normAutofit fontScale="92500" lnSpcReduction="20000"/>
          </a:bodyPr>
          <a:lstStyle/>
          <a:p>
            <a:pPr>
              <a:buFont typeface="Wingdings" panose="05000000000000000000" pitchFamily="2" charset="2"/>
              <a:buChar char="q"/>
            </a:pPr>
            <a:endParaRPr lang="hr-HR" dirty="0"/>
          </a:p>
          <a:p>
            <a:endParaRPr lang="hr-HR" dirty="0"/>
          </a:p>
          <a:p>
            <a:r>
              <a:rPr lang="hr-HR" sz="2400" b="1" dirty="0"/>
              <a:t>1)	OTKAZ UGOVORA O RADU </a:t>
            </a:r>
            <a:r>
              <a:rPr lang="hr-HR" sz="2400" dirty="0"/>
              <a:t>– redoviti ili izvanredni ? </a:t>
            </a:r>
          </a:p>
          <a:p>
            <a:r>
              <a:rPr lang="hr-HR" sz="2400" b="1" dirty="0"/>
              <a:t>2)	SMANJENJE PLAĆE </a:t>
            </a:r>
            <a:r>
              <a:rPr lang="hr-HR" sz="2400" dirty="0"/>
              <a:t>– kako ?</a:t>
            </a:r>
          </a:p>
          <a:p>
            <a:r>
              <a:rPr lang="hr-HR" sz="2400" b="1" dirty="0"/>
              <a:t>3)	NEJEDNAKO TRAJANJE RADNOG VREMENA</a:t>
            </a:r>
          </a:p>
          <a:p>
            <a:r>
              <a:rPr lang="hr-HR" sz="2400" b="1" dirty="0"/>
              <a:t>4)	PRERASPODJELA RADNOG VREMENA</a:t>
            </a:r>
          </a:p>
          <a:p>
            <a:r>
              <a:rPr lang="hr-HR" sz="2400" b="1" dirty="0"/>
              <a:t>5) 	RAD OD KUĆE</a:t>
            </a:r>
          </a:p>
          <a:p>
            <a:r>
              <a:rPr lang="hr-HR" sz="2400" b="1" dirty="0"/>
              <a:t>6) 	UPUĆIVANJE RADNIKA NA GODIŠNJI ODMOR</a:t>
            </a:r>
          </a:p>
          <a:p>
            <a:r>
              <a:rPr lang="hr-HR" sz="2400" b="1" dirty="0"/>
              <a:t>7)	PREKID RADA (tzv. slobodni dani)</a:t>
            </a:r>
          </a:p>
          <a:p>
            <a:r>
              <a:rPr lang="hr-HR" sz="2400" b="1" dirty="0"/>
              <a:t>8)	NEPLAĆENI DOPUST</a:t>
            </a:r>
          </a:p>
          <a:p>
            <a:r>
              <a:rPr lang="hr-HR" sz="2400" b="1" dirty="0"/>
              <a:t>9)	još nešto ? ustupanje radnika, prijenos ugovora na novog poslodavca ?      </a:t>
            </a:r>
          </a:p>
          <a:p>
            <a:r>
              <a:rPr lang="hr-HR" sz="2400" b="1" dirty="0"/>
              <a:t>10)       kombinacija svega</a:t>
            </a:r>
          </a:p>
          <a:p>
            <a:endParaRPr lang="hr-HR" dirty="0"/>
          </a:p>
        </p:txBody>
      </p:sp>
      <p:sp>
        <p:nvSpPr>
          <p:cNvPr id="5" name="Rezervirano mjesto sadržaja 4">
            <a:extLst>
              <a:ext uri="{FF2B5EF4-FFF2-40B4-BE49-F238E27FC236}">
                <a16:creationId xmlns:a16="http://schemas.microsoft.com/office/drawing/2014/main" id="{E46EE442-FCA4-4F31-91FA-E882629DB0EE}"/>
              </a:ext>
            </a:extLst>
          </p:cNvPr>
          <p:cNvSpPr>
            <a:spLocks noGrp="1"/>
          </p:cNvSpPr>
          <p:nvPr>
            <p:ph sz="half" idx="2"/>
          </p:nvPr>
        </p:nvSpPr>
        <p:spPr>
          <a:xfrm>
            <a:off x="6217919" y="1828800"/>
            <a:ext cx="5590149" cy="4040295"/>
          </a:xfrm>
        </p:spPr>
        <p:txBody>
          <a:bodyPr>
            <a:normAutofit fontScale="92500" lnSpcReduction="20000"/>
          </a:bodyPr>
          <a:lstStyle/>
          <a:p>
            <a:pPr algn="just" fontAlgn="base">
              <a:buFont typeface="Wingdings" panose="05000000000000000000" pitchFamily="2" charset="2"/>
              <a:buChar char="q"/>
            </a:pPr>
            <a:endParaRPr lang="hr-HR" dirty="0">
              <a:solidFill>
                <a:srgbClr val="231F20"/>
              </a:solidFill>
              <a:latin typeface="Minion Pro Cond"/>
            </a:endParaRPr>
          </a:p>
          <a:p>
            <a:pPr algn="just" fontAlgn="base">
              <a:buFont typeface="Wingdings" panose="05000000000000000000" pitchFamily="2" charset="2"/>
              <a:buChar char="q"/>
            </a:pPr>
            <a:endParaRPr lang="hr-HR" dirty="0"/>
          </a:p>
        </p:txBody>
      </p:sp>
      <p:sp>
        <p:nvSpPr>
          <p:cNvPr id="7" name="Rezervirano mjesto broja slajda 6">
            <a:extLst>
              <a:ext uri="{FF2B5EF4-FFF2-40B4-BE49-F238E27FC236}">
                <a16:creationId xmlns:a16="http://schemas.microsoft.com/office/drawing/2014/main" id="{FAC3047C-9C50-4E5D-B50E-0AC0939A3A6A}"/>
              </a:ext>
            </a:extLst>
          </p:cNvPr>
          <p:cNvSpPr>
            <a:spLocks noGrp="1"/>
          </p:cNvSpPr>
          <p:nvPr>
            <p:ph type="sldNum" sz="quarter" idx="12"/>
          </p:nvPr>
        </p:nvSpPr>
        <p:spPr>
          <a:xfrm>
            <a:off x="872837" y="6492875"/>
            <a:ext cx="529936" cy="365125"/>
          </a:xfrm>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313411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B21657-8A13-406C-A87B-05CE9695C87D}"/>
              </a:ext>
            </a:extLst>
          </p:cNvPr>
          <p:cNvSpPr>
            <a:spLocks noGrp="1"/>
          </p:cNvSpPr>
          <p:nvPr>
            <p:ph type="title"/>
          </p:nvPr>
        </p:nvSpPr>
        <p:spPr>
          <a:xfrm>
            <a:off x="1097280" y="488271"/>
            <a:ext cx="9804499" cy="1571348"/>
          </a:xfrm>
        </p:spPr>
        <p:txBody>
          <a:bodyPr/>
          <a:lstStyle/>
          <a:p>
            <a:pPr algn="ctr"/>
            <a:r>
              <a:rPr lang="hr-HR" sz="3600" b="1" spc="0" dirty="0">
                <a:solidFill>
                  <a:prstClr val="black"/>
                </a:solidFill>
                <a:latin typeface="Calibri" panose="020F0502020204030204"/>
              </a:rPr>
              <a:t>1) OTKAZ UGOVORA O RADU</a:t>
            </a:r>
            <a:br>
              <a:rPr lang="hr-HR" sz="3600" b="1" spc="0" dirty="0">
                <a:solidFill>
                  <a:prstClr val="black"/>
                </a:solidFill>
                <a:latin typeface="Calibri" panose="020F0502020204030204"/>
              </a:rPr>
            </a:br>
            <a:endParaRPr lang="hr-HR" dirty="0"/>
          </a:p>
        </p:txBody>
      </p:sp>
      <p:sp>
        <p:nvSpPr>
          <p:cNvPr id="3" name="Rezervirano mjesto sadržaja 2">
            <a:extLst>
              <a:ext uri="{FF2B5EF4-FFF2-40B4-BE49-F238E27FC236}">
                <a16:creationId xmlns:a16="http://schemas.microsoft.com/office/drawing/2014/main" id="{32DFF690-98D4-4662-9F40-0A71021E4AA0}"/>
              </a:ext>
            </a:extLst>
          </p:cNvPr>
          <p:cNvSpPr>
            <a:spLocks noGrp="1"/>
          </p:cNvSpPr>
          <p:nvPr>
            <p:ph sz="quarter" idx="13"/>
          </p:nvPr>
        </p:nvSpPr>
        <p:spPr>
          <a:xfrm>
            <a:off x="681841" y="1793289"/>
            <a:ext cx="10473839" cy="4079460"/>
          </a:xfrm>
        </p:spPr>
        <p:txBody>
          <a:bodyPr>
            <a:normAutofit/>
          </a:bodyPr>
          <a:lstStyle/>
          <a:p>
            <a:pPr marL="0" lvl="0" indent="0">
              <a:buClr>
                <a:srgbClr val="D34817"/>
              </a:buClr>
              <a:buNone/>
            </a:pPr>
            <a:r>
              <a:rPr lang="hr-HR" dirty="0">
                <a:solidFill>
                  <a:prstClr val="black">
                    <a:lumMod val="75000"/>
                    <a:lumOff val="25000"/>
                  </a:prstClr>
                </a:solidFill>
                <a:latin typeface="Minion Pro Cond"/>
              </a:rPr>
              <a:t>   </a:t>
            </a:r>
            <a:r>
              <a:rPr lang="hr-HR" b="1" dirty="0">
                <a:solidFill>
                  <a:prstClr val="black">
                    <a:lumMod val="75000"/>
                    <a:lumOff val="25000"/>
                  </a:prstClr>
                </a:solidFill>
                <a:latin typeface="Minion Pro Cond"/>
              </a:rPr>
              <a:t>A/	REDOVITI POSLOVNO UVJETOVANI OTKAZ UGOVORA O RADU ZBOG GOSPODARSKIH 	RAZLOGA</a:t>
            </a:r>
          </a:p>
          <a:p>
            <a:pPr marL="201168" lvl="1" indent="0">
              <a:buClr>
                <a:srgbClr val="D34817"/>
              </a:buClr>
              <a:buNone/>
            </a:pPr>
            <a:r>
              <a:rPr lang="hr-HR" b="1" dirty="0">
                <a:solidFill>
                  <a:prstClr val="black">
                    <a:lumMod val="75000"/>
                    <a:lumOff val="25000"/>
                  </a:prstClr>
                </a:solidFill>
                <a:latin typeface="Minion Pro Cond"/>
              </a:rPr>
              <a:t>	Radnik ima pravo na: </a:t>
            </a:r>
          </a:p>
          <a:p>
            <a:pPr marL="201168" lvl="1" indent="0">
              <a:buClr>
                <a:srgbClr val="D34817"/>
              </a:buClr>
              <a:buNone/>
            </a:pPr>
            <a:r>
              <a:rPr lang="hr-HR" b="1" dirty="0">
                <a:solidFill>
                  <a:prstClr val="black">
                    <a:lumMod val="75000"/>
                    <a:lumOff val="25000"/>
                  </a:prstClr>
                </a:solidFill>
                <a:latin typeface="Minion Pro Cond"/>
              </a:rPr>
              <a:t>		- otkazni rok (ovisi o duljini trajanja radnog odnosa)</a:t>
            </a:r>
          </a:p>
          <a:p>
            <a:pPr marL="201168" lvl="1" indent="0">
              <a:buClr>
                <a:srgbClr val="D34817"/>
              </a:buClr>
              <a:buNone/>
            </a:pPr>
            <a:r>
              <a:rPr lang="hr-HR" b="1" dirty="0">
                <a:solidFill>
                  <a:prstClr val="black">
                    <a:lumMod val="75000"/>
                    <a:lumOff val="25000"/>
                  </a:prstClr>
                </a:solidFill>
                <a:latin typeface="Minion Pro Cond"/>
              </a:rPr>
              <a:t>		- otpremninu (ako je radio kod poslodavca duže od 2 godine neprekidno)</a:t>
            </a:r>
          </a:p>
          <a:p>
            <a:pPr marL="201168" lvl="1" indent="0">
              <a:buClr>
                <a:srgbClr val="D34817"/>
              </a:buClr>
              <a:buNone/>
            </a:pPr>
            <a:r>
              <a:rPr lang="hr-HR" b="1" dirty="0">
                <a:solidFill>
                  <a:prstClr val="black">
                    <a:lumMod val="75000"/>
                    <a:lumOff val="25000"/>
                  </a:prstClr>
                </a:solidFill>
                <a:latin typeface="Minion Pro Cond"/>
              </a:rPr>
              <a:t>		- neiskorištene dane godišnjeg odmora (omogućiti radniku da iskoristi ili mu platiti 			  naknadu)</a:t>
            </a:r>
          </a:p>
          <a:p>
            <a:pPr marL="201168" lvl="1" indent="0">
              <a:buClr>
                <a:srgbClr val="D34817"/>
              </a:buClr>
              <a:buNone/>
            </a:pPr>
            <a:endParaRPr lang="hr-HR" b="1" dirty="0">
              <a:solidFill>
                <a:prstClr val="black">
                  <a:lumMod val="75000"/>
                  <a:lumOff val="25000"/>
                </a:prstClr>
              </a:solidFill>
              <a:latin typeface="Minion Pro Cond"/>
            </a:endParaRPr>
          </a:p>
          <a:p>
            <a:pPr marL="201168" lvl="1" indent="0">
              <a:buClr>
                <a:srgbClr val="D34817"/>
              </a:buClr>
              <a:buNone/>
            </a:pPr>
            <a:r>
              <a:rPr lang="hr-HR" b="1" dirty="0">
                <a:solidFill>
                  <a:prstClr val="black">
                    <a:lumMod val="75000"/>
                    <a:lumOff val="25000"/>
                  </a:prstClr>
                </a:solidFill>
                <a:latin typeface="Minion Pro Cond"/>
              </a:rPr>
              <a:t>B/	IZVANREDNI OTKAZ UGOVORA O RADU ZBOG DRUGE OSOBITO VAŽNE ČINJENICE ?</a:t>
            </a:r>
          </a:p>
          <a:p>
            <a:pPr marL="201168" lvl="1" indent="0">
              <a:buClr>
                <a:srgbClr val="D34817"/>
              </a:buClr>
              <a:buNone/>
            </a:pPr>
            <a:r>
              <a:rPr lang="hr-HR" b="1" dirty="0">
                <a:solidFill>
                  <a:prstClr val="black">
                    <a:lumMod val="75000"/>
                    <a:lumOff val="25000"/>
                  </a:prstClr>
                </a:solidFill>
                <a:latin typeface="Minion Pro Cond"/>
              </a:rPr>
              <a:t>	Radnik nema pravo niti na otkazni rok niti na otpremninu. </a:t>
            </a:r>
          </a:p>
          <a:p>
            <a:pPr marL="201168" lvl="1" indent="0">
              <a:buClr>
                <a:srgbClr val="D34817"/>
              </a:buClr>
              <a:buNone/>
            </a:pPr>
            <a:r>
              <a:rPr lang="hr-HR" b="1" dirty="0">
                <a:solidFill>
                  <a:prstClr val="black">
                    <a:lumMod val="75000"/>
                    <a:lumOff val="25000"/>
                  </a:prstClr>
                </a:solidFill>
                <a:latin typeface="Minion Pro Cond"/>
              </a:rPr>
              <a:t>	Radnik ima pravo da mu se plati naknada za neiskorištene dane godišnjeg odmora (za preostale dane 	za 2019.g. + razmjerni dio godišnjeg odmora za 2020.)</a:t>
            </a:r>
          </a:p>
          <a:p>
            <a:pPr marL="201168" lvl="1" indent="0">
              <a:buClr>
                <a:srgbClr val="D34817"/>
              </a:buClr>
              <a:buNone/>
            </a:pPr>
            <a:r>
              <a:rPr lang="hr-HR" b="1" dirty="0">
                <a:solidFill>
                  <a:prstClr val="black">
                    <a:lumMod val="75000"/>
                    <a:lumOff val="25000"/>
                  </a:prstClr>
                </a:solidFill>
                <a:latin typeface="Minion Pro Cond"/>
              </a:rPr>
              <a:t>	</a:t>
            </a:r>
            <a:r>
              <a:rPr lang="hr-HR" b="1" dirty="0">
                <a:solidFill>
                  <a:srgbClr val="FF0000"/>
                </a:solidFill>
                <a:latin typeface="Minion Pro Cond"/>
              </a:rPr>
              <a:t>VAŽNO: </a:t>
            </a:r>
            <a:r>
              <a:rPr lang="hr-HR" b="1" dirty="0" err="1">
                <a:solidFill>
                  <a:srgbClr val="FF0000"/>
                </a:solidFill>
                <a:latin typeface="Minion Pro Cond"/>
              </a:rPr>
              <a:t>Prekluzivni</a:t>
            </a:r>
            <a:r>
              <a:rPr lang="hr-HR" b="1" dirty="0">
                <a:solidFill>
                  <a:srgbClr val="FF0000"/>
                </a:solidFill>
                <a:latin typeface="Minion Pro Cond"/>
              </a:rPr>
              <a:t> rok od 15 dana od dana saznanja za činjenicu na kojoj se otkaz temelji !</a:t>
            </a:r>
          </a:p>
          <a:p>
            <a:pPr marL="201168" lvl="1" indent="0">
              <a:buClr>
                <a:srgbClr val="D34817"/>
              </a:buClr>
              <a:buNone/>
            </a:pPr>
            <a:endParaRPr lang="hr-HR" b="1" dirty="0">
              <a:solidFill>
                <a:prstClr val="black">
                  <a:lumMod val="75000"/>
                  <a:lumOff val="25000"/>
                </a:prstClr>
              </a:solidFill>
              <a:latin typeface="Minion Pro Cond"/>
            </a:endParaRPr>
          </a:p>
          <a:p>
            <a:pPr marL="384048" lvl="2" indent="0">
              <a:buClr>
                <a:srgbClr val="D34817"/>
              </a:buClr>
              <a:buNone/>
            </a:pPr>
            <a:endParaRPr lang="hr-HR" b="1" dirty="0">
              <a:solidFill>
                <a:prstClr val="black">
                  <a:lumMod val="75000"/>
                  <a:lumOff val="25000"/>
                </a:prstClr>
              </a:solidFill>
              <a:latin typeface="Minion Pro Cond"/>
            </a:endParaRPr>
          </a:p>
        </p:txBody>
      </p:sp>
      <p:sp>
        <p:nvSpPr>
          <p:cNvPr id="6" name="Rezervirano mjesto broja slajda 5">
            <a:extLst>
              <a:ext uri="{FF2B5EF4-FFF2-40B4-BE49-F238E27FC236}">
                <a16:creationId xmlns:a16="http://schemas.microsoft.com/office/drawing/2014/main" id="{47949472-77D4-4FCB-AEBF-416AEEEFF017}"/>
              </a:ext>
            </a:extLst>
          </p:cNvPr>
          <p:cNvSpPr>
            <a:spLocks noGrp="1"/>
          </p:cNvSpPr>
          <p:nvPr>
            <p:ph type="sldNum" sz="quarter" idx="12"/>
          </p:nvPr>
        </p:nvSpPr>
        <p:spPr>
          <a:xfrm>
            <a:off x="904010" y="6492875"/>
            <a:ext cx="561108" cy="365125"/>
          </a:xfrm>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81016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E9BA69-5021-40BE-94C8-F02B9C215B3A}"/>
              </a:ext>
            </a:extLst>
          </p:cNvPr>
          <p:cNvSpPr>
            <a:spLocks noGrp="1"/>
          </p:cNvSpPr>
          <p:nvPr>
            <p:ph type="title"/>
          </p:nvPr>
        </p:nvSpPr>
        <p:spPr>
          <a:xfrm>
            <a:off x="1055077" y="400050"/>
            <a:ext cx="10100603" cy="1337310"/>
          </a:xfrm>
        </p:spPr>
        <p:txBody>
          <a:bodyPr>
            <a:normAutofit fontScale="90000"/>
          </a:bodyPr>
          <a:lstStyle/>
          <a:p>
            <a:pPr marL="91440" lvl="0" indent="-91440" algn="ctr">
              <a:lnSpc>
                <a:spcPct val="90000"/>
              </a:lnSpc>
              <a:spcBef>
                <a:spcPts val="1200"/>
              </a:spcBef>
              <a:spcAft>
                <a:spcPts val="200"/>
              </a:spcAft>
            </a:pPr>
            <a:br>
              <a:rPr lang="hr-HR" sz="1200" spc="0" dirty="0">
                <a:solidFill>
                  <a:prstClr val="black">
                    <a:lumMod val="75000"/>
                    <a:lumOff val="25000"/>
                  </a:prstClr>
                </a:solidFill>
                <a:latin typeface="Calibri" panose="020F0502020204030204"/>
                <a:ea typeface="+mn-ea"/>
                <a:cs typeface="+mn-cs"/>
              </a:rPr>
            </a:br>
            <a:br>
              <a:rPr lang="hr-HR" sz="1200" spc="0" dirty="0">
                <a:solidFill>
                  <a:prstClr val="black">
                    <a:lumMod val="75000"/>
                    <a:lumOff val="25000"/>
                  </a:prstClr>
                </a:solidFill>
                <a:latin typeface="Calibri" panose="020F0502020204030204"/>
                <a:ea typeface="+mn-ea"/>
                <a:cs typeface="+mn-cs"/>
              </a:rPr>
            </a:br>
            <a:br>
              <a:rPr lang="hr-HR" sz="1200" spc="0" dirty="0">
                <a:solidFill>
                  <a:prstClr val="black">
                    <a:lumMod val="75000"/>
                    <a:lumOff val="25000"/>
                  </a:prstClr>
                </a:solidFill>
                <a:latin typeface="Calibri" panose="020F0502020204030204"/>
                <a:ea typeface="+mn-ea"/>
                <a:cs typeface="+mn-cs"/>
              </a:rPr>
            </a:br>
            <a:br>
              <a:rPr lang="hr-HR" sz="1200" spc="0" dirty="0">
                <a:solidFill>
                  <a:prstClr val="black">
                    <a:lumMod val="75000"/>
                    <a:lumOff val="25000"/>
                  </a:prstClr>
                </a:solidFill>
                <a:latin typeface="Calibri" panose="020F0502020204030204"/>
                <a:ea typeface="+mn-ea"/>
                <a:cs typeface="+mn-cs"/>
              </a:rPr>
            </a:br>
            <a:br>
              <a:rPr lang="hr-HR" sz="1300" b="1" spc="0" dirty="0">
                <a:solidFill>
                  <a:srgbClr val="FF0000"/>
                </a:solidFill>
                <a:latin typeface="Calibri" panose="020F0502020204030204"/>
                <a:ea typeface="+mn-ea"/>
                <a:cs typeface="+mn-cs"/>
              </a:rPr>
            </a:br>
            <a:br>
              <a:rPr lang="hr-HR" sz="1300" b="1" spc="0" dirty="0">
                <a:solidFill>
                  <a:srgbClr val="FF0000"/>
                </a:solidFill>
                <a:latin typeface="Calibri" panose="020F0502020204030204"/>
                <a:ea typeface="+mn-ea"/>
                <a:cs typeface="+mn-cs"/>
              </a:rPr>
            </a:br>
            <a:r>
              <a:rPr lang="hr-HR" sz="4000" b="1" spc="0" dirty="0">
                <a:solidFill>
                  <a:prstClr val="black"/>
                </a:solidFill>
                <a:latin typeface="Calibri" panose="020F0502020204030204"/>
                <a:ea typeface="+mn-ea"/>
                <a:cs typeface="+mn-cs"/>
              </a:rPr>
              <a:t>2) S</a:t>
            </a:r>
            <a:r>
              <a:rPr lang="hr-HR" sz="4000" b="1" spc="0" dirty="0">
                <a:solidFill>
                  <a:prstClr val="black"/>
                </a:solidFill>
                <a:latin typeface="Calibri" panose="020F0502020204030204"/>
              </a:rPr>
              <a:t>MANJENJE PLAĆE</a:t>
            </a:r>
            <a:br>
              <a:rPr lang="hr-HR" sz="2700" b="1" spc="0" dirty="0">
                <a:solidFill>
                  <a:prstClr val="black"/>
                </a:solidFill>
                <a:latin typeface="Calibri" panose="020F0502020204030204"/>
              </a:rPr>
            </a:br>
            <a:endParaRPr lang="hr-HR" sz="2700" dirty="0"/>
          </a:p>
        </p:txBody>
      </p:sp>
      <p:sp>
        <p:nvSpPr>
          <p:cNvPr id="3" name="Rezervirano mjesto sadržaja 2">
            <a:extLst>
              <a:ext uri="{FF2B5EF4-FFF2-40B4-BE49-F238E27FC236}">
                <a16:creationId xmlns:a16="http://schemas.microsoft.com/office/drawing/2014/main" id="{E4CEBF8B-A8AE-4FC4-8690-04004FC2BFEF}"/>
              </a:ext>
            </a:extLst>
          </p:cNvPr>
          <p:cNvSpPr>
            <a:spLocks noGrp="1"/>
          </p:cNvSpPr>
          <p:nvPr>
            <p:ph sz="quarter" idx="13"/>
          </p:nvPr>
        </p:nvSpPr>
        <p:spPr>
          <a:xfrm>
            <a:off x="685800" y="1882066"/>
            <a:ext cx="10394707" cy="4101484"/>
          </a:xfrm>
        </p:spPr>
        <p:txBody>
          <a:bodyPr>
            <a:normAutofit lnSpcReduction="10000"/>
          </a:bodyPr>
          <a:lstStyle/>
          <a:p>
            <a:pPr marL="0" lvl="0" indent="0" algn="just" fontAlgn="base">
              <a:lnSpc>
                <a:spcPct val="100000"/>
              </a:lnSpc>
              <a:buClr>
                <a:srgbClr val="D34817"/>
              </a:buClr>
              <a:buNone/>
            </a:pPr>
            <a:r>
              <a:rPr lang="hr-HR" sz="1800" b="1" dirty="0">
                <a:solidFill>
                  <a:srgbClr val="231F20"/>
                </a:solidFill>
                <a:latin typeface="Minion Pro Cond"/>
              </a:rPr>
              <a:t>A/	</a:t>
            </a:r>
            <a:r>
              <a:rPr lang="hr-HR" sz="1900" b="1" dirty="0">
                <a:solidFill>
                  <a:srgbClr val="231F20"/>
                </a:solidFill>
                <a:latin typeface="Minion Pro Cond"/>
              </a:rPr>
              <a:t>Ako je plaća ugovorena Ugovorom o radu – SAMO ANEKSOM UGOVORA !</a:t>
            </a:r>
          </a:p>
          <a:p>
            <a:pPr marL="0" lvl="0" indent="0" algn="just" fontAlgn="base">
              <a:lnSpc>
                <a:spcPct val="100000"/>
              </a:lnSpc>
              <a:buClr>
                <a:srgbClr val="D34817"/>
              </a:buClr>
              <a:buNone/>
            </a:pPr>
            <a:r>
              <a:rPr lang="hr-HR" sz="1900" b="1" dirty="0">
                <a:solidFill>
                  <a:srgbClr val="231F20"/>
                </a:solidFill>
                <a:latin typeface="Minion Pro Cond"/>
              </a:rPr>
              <a:t>	Ako radnik ne želi potpisati aneks – OTKAZ UGOVORA O RADU S PONUDOM 	IZMIJENJENOG UGOVORA !</a:t>
            </a:r>
          </a:p>
          <a:p>
            <a:pPr marL="0" lvl="0" indent="0" algn="just" fontAlgn="base">
              <a:lnSpc>
                <a:spcPct val="100000"/>
              </a:lnSpc>
              <a:buClr>
                <a:srgbClr val="D34817"/>
              </a:buClr>
              <a:buNone/>
            </a:pPr>
            <a:endParaRPr lang="hr-HR" sz="1900" b="1" dirty="0">
              <a:solidFill>
                <a:srgbClr val="231F20"/>
              </a:solidFill>
              <a:latin typeface="Minion Pro Cond"/>
            </a:endParaRPr>
          </a:p>
          <a:p>
            <a:pPr marL="0" indent="0" algn="just" fontAlgn="base">
              <a:lnSpc>
                <a:spcPct val="100000"/>
              </a:lnSpc>
              <a:buClr>
                <a:srgbClr val="D34817"/>
              </a:buClr>
              <a:buNone/>
            </a:pPr>
            <a:r>
              <a:rPr lang="hr-HR" sz="1900" b="1" dirty="0">
                <a:solidFill>
                  <a:srgbClr val="231F20"/>
                </a:solidFill>
                <a:latin typeface="Minion Pro Cond"/>
              </a:rPr>
              <a:t>B/	Ako je plaća regulirana Pravilnikom o radu ili posebnim Pravilnikom o plaćama – </a:t>
            </a:r>
          </a:p>
          <a:p>
            <a:pPr marL="0" indent="0" algn="just" fontAlgn="base">
              <a:lnSpc>
                <a:spcPct val="100000"/>
              </a:lnSpc>
              <a:buClr>
                <a:srgbClr val="D34817"/>
              </a:buClr>
              <a:buNone/>
            </a:pPr>
            <a:r>
              <a:rPr lang="hr-HR" sz="1900" b="1" dirty="0">
                <a:solidFill>
                  <a:srgbClr val="231F20"/>
                </a:solidFill>
                <a:latin typeface="Minion Pro Cond"/>
              </a:rPr>
              <a:t>	donošenjem Odluke o izmjenama i dopunama Pravilnika (donosi Poslodavac autonomno, uz 	savjetovanje s Radničkim vijećem ili sa Sindikalnim povjerenikom ako postoje i djeluju kod 	Poslodavca)</a:t>
            </a:r>
          </a:p>
          <a:p>
            <a:pPr marL="0" indent="0" algn="just" fontAlgn="base">
              <a:lnSpc>
                <a:spcPct val="100000"/>
              </a:lnSpc>
              <a:buClr>
                <a:srgbClr val="D34817"/>
              </a:buClr>
              <a:buNone/>
            </a:pPr>
            <a:endParaRPr lang="hr-HR" sz="1900" b="1" dirty="0">
              <a:solidFill>
                <a:srgbClr val="231F20"/>
              </a:solidFill>
              <a:latin typeface="Minion Pro Cond"/>
            </a:endParaRPr>
          </a:p>
          <a:p>
            <a:pPr marL="0" indent="0" algn="just" fontAlgn="base">
              <a:lnSpc>
                <a:spcPct val="100000"/>
              </a:lnSpc>
              <a:buClr>
                <a:srgbClr val="D34817"/>
              </a:buClr>
              <a:buNone/>
            </a:pPr>
            <a:r>
              <a:rPr lang="hr-HR" sz="1900" b="1" dirty="0">
                <a:solidFill>
                  <a:srgbClr val="231F20"/>
                </a:solidFill>
                <a:latin typeface="Minion Pro Cond"/>
              </a:rPr>
              <a:t>C/	Ako je plaća regulirana Kolektivnim ugovorom – sklapanjem Ugovora o izmjenama i dopunama 	Kolektivnog ugovora (kolektivno pregovaranje sa sindikatima !)</a:t>
            </a:r>
          </a:p>
          <a:p>
            <a:endParaRPr lang="hr-HR" dirty="0"/>
          </a:p>
        </p:txBody>
      </p:sp>
      <p:sp>
        <p:nvSpPr>
          <p:cNvPr id="6" name="Rezervirano mjesto broja slajda 5">
            <a:extLst>
              <a:ext uri="{FF2B5EF4-FFF2-40B4-BE49-F238E27FC236}">
                <a16:creationId xmlns:a16="http://schemas.microsoft.com/office/drawing/2014/main" id="{6238A683-26C7-456E-BB7C-3D557E424C66}"/>
              </a:ext>
            </a:extLst>
          </p:cNvPr>
          <p:cNvSpPr>
            <a:spLocks noGrp="1"/>
          </p:cNvSpPr>
          <p:nvPr>
            <p:ph type="sldNum" sz="quarter" idx="12"/>
          </p:nvPr>
        </p:nvSpPr>
        <p:spPr>
          <a:xfrm>
            <a:off x="1330036" y="6459785"/>
            <a:ext cx="623455" cy="365125"/>
          </a:xfrm>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28037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0CC427-4EF3-453F-A1F4-B087FF032973}"/>
              </a:ext>
            </a:extLst>
          </p:cNvPr>
          <p:cNvSpPr>
            <a:spLocks noGrp="1"/>
          </p:cNvSpPr>
          <p:nvPr>
            <p:ph type="title"/>
          </p:nvPr>
        </p:nvSpPr>
        <p:spPr>
          <a:xfrm>
            <a:off x="1097280" y="426127"/>
            <a:ext cx="10058400" cy="1686758"/>
          </a:xfrm>
        </p:spPr>
        <p:txBody>
          <a:bodyPr>
            <a:normAutofit/>
          </a:bodyPr>
          <a:lstStyle/>
          <a:p>
            <a:pPr marL="91440" indent="-91440" algn="ctr">
              <a:lnSpc>
                <a:spcPct val="90000"/>
              </a:lnSpc>
              <a:spcBef>
                <a:spcPts val="1200"/>
              </a:spcBef>
              <a:spcAft>
                <a:spcPts val="200"/>
              </a:spcAft>
            </a:pPr>
            <a:r>
              <a:rPr lang="hr-HR" sz="3600" b="1" dirty="0">
                <a:latin typeface="+mn-lt"/>
              </a:rPr>
              <a:t>3)	NEJEDNAKO TRAJANJE RADNOG VREMENA</a:t>
            </a:r>
            <a:br>
              <a:rPr lang="hr-HR" sz="2800" b="1" dirty="0">
                <a:latin typeface="+mn-lt"/>
              </a:rPr>
            </a:br>
            <a:br>
              <a:rPr lang="hr-HR" sz="2800" b="1" spc="0" dirty="0">
                <a:solidFill>
                  <a:prstClr val="black">
                    <a:lumMod val="75000"/>
                    <a:lumOff val="25000"/>
                  </a:prstClr>
                </a:solidFill>
                <a:latin typeface="Calibri" panose="020F0502020204030204" pitchFamily="34" charset="0"/>
                <a:ea typeface="+mn-ea"/>
                <a:cs typeface="Calibri" panose="020F0502020204030204" pitchFamily="34" charset="0"/>
              </a:rPr>
            </a:br>
            <a:endParaRPr lang="hr-HR" sz="2800" b="1" dirty="0"/>
          </a:p>
        </p:txBody>
      </p:sp>
      <p:sp>
        <p:nvSpPr>
          <p:cNvPr id="4" name="Pravokutnik 3">
            <a:extLst>
              <a:ext uri="{FF2B5EF4-FFF2-40B4-BE49-F238E27FC236}">
                <a16:creationId xmlns:a16="http://schemas.microsoft.com/office/drawing/2014/main" id="{95322886-A574-46E0-B4C7-2592076568E1}"/>
              </a:ext>
            </a:extLst>
          </p:cNvPr>
          <p:cNvSpPr/>
          <p:nvPr/>
        </p:nvSpPr>
        <p:spPr>
          <a:xfrm>
            <a:off x="1097280" y="1827434"/>
            <a:ext cx="10392509" cy="4339650"/>
          </a:xfrm>
          <a:prstGeom prst="rect">
            <a:avLst/>
          </a:prstGeom>
        </p:spPr>
        <p:txBody>
          <a:bodyPr wrap="square">
            <a:spAutoFit/>
          </a:bodyPr>
          <a:lstStyle/>
          <a:p>
            <a:pPr algn="just"/>
            <a:r>
              <a:rPr lang="hr-HR" dirty="0"/>
              <a:t>(1) Radno vrijeme radnika može se rasporediti u jednakom, odnosno nejednakom trajanju po danima, tjednima, odnosno mjesecima.</a:t>
            </a:r>
          </a:p>
          <a:p>
            <a:pPr algn="just"/>
            <a:endParaRPr lang="hr-HR" dirty="0"/>
          </a:p>
          <a:p>
            <a:pPr algn="just"/>
            <a:r>
              <a:rPr lang="hr-HR" dirty="0"/>
              <a:t>(2) Ako je radno vrijeme radnika raspoređeno u nejednakom trajanju</a:t>
            </a:r>
            <a:r>
              <a:rPr lang="hr-HR" b="1" dirty="0"/>
              <a:t>, ono tijekom jednog razdoblja može trajati duže, a tijekom drugog razdoblja kraće </a:t>
            </a:r>
            <a:r>
              <a:rPr lang="hr-HR" dirty="0"/>
              <a:t>od punog, odnosno nepunog radnog vremena.</a:t>
            </a:r>
          </a:p>
          <a:p>
            <a:pPr algn="just"/>
            <a:endParaRPr lang="hr-HR" dirty="0"/>
          </a:p>
          <a:p>
            <a:pPr algn="just"/>
            <a:r>
              <a:rPr lang="hr-HR" dirty="0"/>
              <a:t>(3) Raspored radnog vremena utvrđuje se </a:t>
            </a:r>
            <a:r>
              <a:rPr lang="hr-HR" b="1" u="sng" dirty="0"/>
              <a:t>propisom, kolektivnim ugovorom, sporazumom sklopljenim između radničkog vijeća i poslodavca, pravilnikom o radu ili ugovorom o radu</a:t>
            </a:r>
            <a:r>
              <a:rPr lang="hr-HR" dirty="0"/>
              <a:t>.</a:t>
            </a:r>
          </a:p>
          <a:p>
            <a:pPr algn="just"/>
            <a:endParaRPr lang="hr-HR" dirty="0"/>
          </a:p>
          <a:p>
            <a:pPr algn="just"/>
            <a:r>
              <a:rPr lang="hr-HR" dirty="0"/>
              <a:t>(4) Ako raspored radnog vremena nije utvrđen na gore navedeni način, o rasporedu radnog vremena odlučuje </a:t>
            </a:r>
            <a:r>
              <a:rPr lang="hr-HR" b="1" dirty="0"/>
              <a:t>poslodavac pisanom odlukom</a:t>
            </a:r>
            <a:r>
              <a:rPr lang="hr-HR" dirty="0"/>
              <a:t>.</a:t>
            </a:r>
          </a:p>
          <a:p>
            <a:endParaRPr lang="hr-HR" dirty="0"/>
          </a:p>
          <a:p>
            <a:r>
              <a:rPr lang="hr-HR" dirty="0">
                <a:solidFill>
                  <a:srgbClr val="FF0000"/>
                </a:solidFill>
              </a:rPr>
              <a:t>PROBLEM: Ako je radno vrijeme određeno ugovorom o radu (a često jest), onda se ovakvo nejednako trajanje radnog vremena može uvesti samo sklapanjem odgovarajućeg aneksa ugovora o radu. </a:t>
            </a:r>
          </a:p>
          <a:p>
            <a:pPr algn="just"/>
            <a:endParaRPr lang="hr-HR" sz="2400" b="1" dirty="0"/>
          </a:p>
        </p:txBody>
      </p:sp>
      <p:sp>
        <p:nvSpPr>
          <p:cNvPr id="6" name="Rezervirano mjesto broja slajda 5">
            <a:extLst>
              <a:ext uri="{FF2B5EF4-FFF2-40B4-BE49-F238E27FC236}">
                <a16:creationId xmlns:a16="http://schemas.microsoft.com/office/drawing/2014/main" id="{4EFDD37E-F30B-499D-BD72-542DAA696365}"/>
              </a:ext>
            </a:extLst>
          </p:cNvPr>
          <p:cNvSpPr>
            <a:spLocks noGrp="1"/>
          </p:cNvSpPr>
          <p:nvPr>
            <p:ph type="sldNum" sz="quarter" idx="12"/>
          </p:nvPr>
        </p:nvSpPr>
        <p:spPr>
          <a:xfrm>
            <a:off x="851147" y="6492875"/>
            <a:ext cx="634753" cy="365125"/>
          </a:xfrm>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085410959"/>
      </p:ext>
    </p:extLst>
  </p:cSld>
  <p:clrMapOvr>
    <a:masterClrMapping/>
  </p:clrMapOvr>
</p:sld>
</file>

<file path=ppt/theme/theme1.xml><?xml version="1.0" encoding="utf-8"?>
<a:theme xmlns:a="http://schemas.openxmlformats.org/drawingml/2006/main" name="Retrospektiva">
  <a:themeElements>
    <a:clrScheme name="Narančasto-crven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3303</Words>
  <Application>Microsoft Office PowerPoint</Application>
  <PresentationFormat>Široki zaslon</PresentationFormat>
  <Paragraphs>272</Paragraphs>
  <Slides>33</Slides>
  <Notes>2</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33</vt:i4>
      </vt:variant>
    </vt:vector>
  </HeadingPairs>
  <TitlesOfParts>
    <vt:vector size="41" baseType="lpstr">
      <vt:lpstr>Calibri</vt:lpstr>
      <vt:lpstr>Calibri Light</vt:lpstr>
      <vt:lpstr>Corbel</vt:lpstr>
      <vt:lpstr>Ebrima</vt:lpstr>
      <vt:lpstr>Minion Pro Cond</vt:lpstr>
      <vt:lpstr>Minion Pro Cond Disp</vt:lpstr>
      <vt:lpstr>Wingdings</vt:lpstr>
      <vt:lpstr>Retrospektiva</vt:lpstr>
      <vt:lpstr>Lexpera predstavlja novi portal IUS-INFO  Ako ste naš korisnik za pristup novom portalu možete koristiti Vaše postojeće korisničko ime i zaporku:  http://novi.iusinfo.hr/prijava</vt:lpstr>
      <vt:lpstr>RADNI ODNOSI U DOBA EPIDEMIJE BOLESTI COVID-19  (SARS-CoV-2)      </vt:lpstr>
      <vt:lpstr>VIRUS SARS-CoV-2 „KORONAVIRUS“   COVID-19 </vt:lpstr>
      <vt:lpstr>PowerPoint prezentacija</vt:lpstr>
      <vt:lpstr>ZAKON O RADU (NN 93/14, 127/17, 98/19) ostaje osnovni propis  </vt:lpstr>
      <vt:lpstr>ŠTO JE POSLODAVCU NA RASPOLAGANJU</vt:lpstr>
      <vt:lpstr>1) OTKAZ UGOVORA O RADU </vt:lpstr>
      <vt:lpstr>      2) SMANJENJE PLAĆE </vt:lpstr>
      <vt:lpstr>3) NEJEDNAKO TRAJANJE RADNOG VREMENA  </vt:lpstr>
      <vt:lpstr>Nejednako trajanje radnog vremena - nastavak  </vt:lpstr>
      <vt:lpstr>4) PRERASPODJELA RADNOG VREMENA</vt:lpstr>
      <vt:lpstr>Preraspodjela - nastavak</vt:lpstr>
      <vt:lpstr>5) RAD OD KUĆE</vt:lpstr>
      <vt:lpstr> 6) UPUĆIVANJE RADNIKA NA GODIŠNJI ODMOR </vt:lpstr>
      <vt:lpstr> 7) PREKID RADA (tzv. slobodni dani)  </vt:lpstr>
      <vt:lpstr> 8) NEPLAĆENI DOPUST   </vt:lpstr>
      <vt:lpstr>ŠTO AKO JE POSLODAVAC OSTVARIO POTPORU ZA OČUVANJE RADNIH MJESTA?</vt:lpstr>
      <vt:lpstr>   Poslodavac se obvezuje radniku za kojeg je isplaćena Potpora, ISPLATITI PLAĆU sukladno ugovoru o radu, pravilniku o radu, kolektivnom ugovoru ili posebnom propisu, u tekućem mjesecu za prethodni mjesec, a prema priznatom razdoblju isplate Potpore.  Poslodavac se obvezuje Zavodu DOSTAVITI DOKAZE O ISPLAĆENOJ PLAĆI za prethodni mjesec najkasnije 5. u tekućem mjesecu u kojem dospijeva isplata Potpore, izuzev za prvu isplatu potpore.  Pod dokazima o isplati plaće smatra se oznaka Izvješća o primicima, porezu na dohodak i prirezu te doprinosima za obvezna osiguranja (Obrazac JOPPD) i OIB svakog radnika za kojeg je isplaćena Potpora za svaki mjesec isplate plaće.  U svrhu dokaza o isplati plaće kao i kontrole ostalih ugovornih obveza, Zavod od Poslodavca može tražiti i drugu potrebnu dokumentaciju. </vt:lpstr>
      <vt:lpstr>Za vrijeme trajanja razdoblja Potpore (od 01.03.2020. do 31.05.2020.) poslodavac se obvezuje ZADRŽATI BROJ RADNIKA za koji je isplaćena Potpora.  Ukoliko za vrijeme trajanja ugovornog razdoblja dođe do smanjenja broja radnika, a za koji je isplaćena Potpora, Poslodavac se obvezuje odmah, a najkasnije u roku od osam dana, Zavod obavijestiti o razlogu smanjenja broja radnika, uz navođenje razloga i datuma prestanka radnog odnosa.  Ukoliko je do smanjenja broja radnika došlo iz opravdanih razloga kao što su: istek ugovora na određeno vrijeme, sporazumni prestanak ugovora o radu na zahtjev radnika, osobno uvjetovani otkaz, odlazak radnika u mirovinu i otkaz zbog skrivljenog ponašanja radnika, Poslodavac ostvaruje pravo na isplatu Potpore za one dane koje je radnik odradio u mjesecu u kojem je došlo do prestanka radnog odnosa. </vt:lpstr>
      <vt:lpstr>Ta druga kršenja radničkih prava – neće za posljedicu imati gubitak potpore !</vt:lpstr>
      <vt:lpstr>SMANJENJE BROJA RADNIKA UNATOČ POTPORI ?  </vt:lpstr>
      <vt:lpstr>ŠTO MOŽE RADNIK ? </vt:lpstr>
      <vt:lpstr>  PRAVO RADNIKA DA ODBIJE RADITI   </vt:lpstr>
      <vt:lpstr>     ZAKON O ZAŠTITI NA RADU   </vt:lpstr>
      <vt:lpstr>OSTVARIVANJE PRAVA IZ RADNOG ODNOSA </vt:lpstr>
      <vt:lpstr>SUDSKA ZAŠTITA PRAVA IZ RADNOG ODNOSA  (čl. 133. ZR)      prijava inspekciji rada ? </vt:lpstr>
      <vt:lpstr>  </vt:lpstr>
      <vt:lpstr>"Zakon o uređenju radnih odnosa u okolnostima proglašene epidemije bolesti COVID -19"</vt:lpstr>
      <vt:lpstr>"Zakon o uređenju radnih odnosa u okolnostima proglašene epidemije bolesti COVID -19"</vt:lpstr>
      <vt:lpstr>UMJESTO ZAKLJUČKA</vt:lpstr>
      <vt:lpstr>Imate li pitanja?  Slobodno nam ih pošaljite na…</vt:lpstr>
      <vt:lpstr>Glasnik IUS-NEWS</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Lexpera predstavlja novi portal IUS-INFO  Ako ste naš korisnik za pristup novom portalu možete koristiti Vaše postojeće korisničko ime i zaporku:  http://novi.iusinfo.hr/prijava</dc:title>
  <dc:creator>Neven Brkić</dc:creator>
  <cp:lastModifiedBy>Neven Brkić</cp:lastModifiedBy>
  <cp:revision>93</cp:revision>
  <dcterms:created xsi:type="dcterms:W3CDTF">2020-04-17T08:21:57Z</dcterms:created>
  <dcterms:modified xsi:type="dcterms:W3CDTF">2020-05-04T11:49:53Z</dcterms:modified>
</cp:coreProperties>
</file>